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70" r:id="rId5"/>
    <p:sldId id="271" r:id="rId6"/>
    <p:sldId id="259" r:id="rId7"/>
    <p:sldId id="277" r:id="rId8"/>
    <p:sldId id="343" r:id="rId9"/>
    <p:sldId id="284" r:id="rId10"/>
    <p:sldId id="285" r:id="rId11"/>
    <p:sldId id="317" r:id="rId12"/>
    <p:sldId id="306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6" r:id="rId21"/>
    <p:sldId id="313" r:id="rId22"/>
    <p:sldId id="323" r:id="rId23"/>
    <p:sldId id="324" r:id="rId24"/>
    <p:sldId id="303" r:id="rId25"/>
    <p:sldId id="325" r:id="rId26"/>
    <p:sldId id="327" r:id="rId27"/>
    <p:sldId id="329" r:id="rId28"/>
    <p:sldId id="328" r:id="rId29"/>
    <p:sldId id="331" r:id="rId30"/>
    <p:sldId id="332" r:id="rId31"/>
    <p:sldId id="333" r:id="rId32"/>
    <p:sldId id="334" r:id="rId33"/>
    <p:sldId id="302" r:id="rId34"/>
    <p:sldId id="294" r:id="rId35"/>
    <p:sldId id="319" r:id="rId36"/>
    <p:sldId id="320" r:id="rId37"/>
    <p:sldId id="321" r:id="rId38"/>
    <p:sldId id="297" r:id="rId39"/>
    <p:sldId id="338" r:id="rId40"/>
    <p:sldId id="299" r:id="rId41"/>
    <p:sldId id="340" r:id="rId42"/>
    <p:sldId id="345" r:id="rId43"/>
    <p:sldId id="337" r:id="rId44"/>
    <p:sldId id="346" r:id="rId45"/>
    <p:sldId id="347" r:id="rId46"/>
    <p:sldId id="298" r:id="rId47"/>
    <p:sldId id="339" r:id="rId48"/>
    <p:sldId id="342" r:id="rId49"/>
    <p:sldId id="314" r:id="rId50"/>
    <p:sldId id="269" r:id="rId51"/>
    <p:sldId id="336" r:id="rId52"/>
    <p:sldId id="335" r:id="rId53"/>
    <p:sldId id="262" r:id="rId54"/>
    <p:sldId id="291" r:id="rId55"/>
    <p:sldId id="292" r:id="rId56"/>
    <p:sldId id="286" r:id="rId57"/>
    <p:sldId id="341" r:id="rId58"/>
    <p:sldId id="344" r:id="rId59"/>
    <p:sldId id="315" r:id="rId60"/>
    <p:sldId id="29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581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2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40FAF-FA3C-4DB6-B1A3-1C503A99C211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5C2BB-1000-403A-9F1C-9A85DDDE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5C2BB-1000-403A-9F1C-9A85DDDEBF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C21D-1DED-439D-846E-8DC5FF54A6FD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8C05-2F4A-4E81-B295-E8C67E7D14F9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3BFC-3AEF-4A23-87B2-4E312C5A7833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FEB2-50D7-4334-8D89-B79300C1BC88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C:\Users\bs\Desktop\all-black.t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2984"/>
            <a:ext cx="1819086" cy="2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227C-0510-4058-94E7-6F02D0ABD6A5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01E-9A79-4662-B215-9989CA0E7A2D}" type="datetime1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A892-6B59-4A13-A85C-AF185AA26C9A}" type="datetime1">
              <a:rPr lang="en-US" smtClean="0"/>
              <a:t>9/9/2014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1B98-E800-49F6-BD16-5AC2F7EBA3C8}" type="datetime1">
              <a:rPr lang="en-US" smtClean="0"/>
              <a:t>9/9/2014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E3D02-DDBD-4D68-8EBB-70B4860978EC}" type="datetime1">
              <a:rPr lang="en-US" smtClean="0"/>
              <a:t>9/9/2014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EC95-5060-49A4-A3E7-85CB660AD9BB}" type="datetime1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1DA1E-4AB8-4578-8CD9-354C8DB891A2}" type="datetime1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020BA-E768-4F20-969B-CC15F49046C8}" type="datetime1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bs\Desktop\all-black.t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2984"/>
            <a:ext cx="1819086" cy="2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oustrup.com/" TargetMode="External"/><Relationship Id="rId7" Type="http://schemas.openxmlformats.org/officeDocument/2006/relationships/image" Target="../media/image16.jpeg"/><Relationship Id="rId2" Type="http://schemas.openxmlformats.org/officeDocument/2006/relationships/hyperlink" Target="http://www.isocp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://www.open-std.org/jtc1/sc22/wg21/docs/paper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Simple Tasks Simple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>
            <a:noAutofit/>
          </a:bodyPr>
          <a:lstStyle/>
          <a:p>
            <a:r>
              <a:rPr lang="en-US" dirty="0" smtClean="0"/>
              <a:t>Bjarne Stroustrup</a:t>
            </a:r>
          </a:p>
          <a:p>
            <a:r>
              <a:rPr lang="en-US" sz="2400" dirty="0" smtClean="0"/>
              <a:t>Morgan Stanley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000" dirty="0" smtClean="0"/>
              <a:t>Columbia University, Texas A&amp;M University</a:t>
            </a:r>
          </a:p>
          <a:p>
            <a:r>
              <a:rPr lang="en-US" sz="2000" dirty="0" smtClean="0"/>
              <a:t>www.stroustrup.com</a:t>
            </a:r>
            <a:endParaRPr lang="en-US" sz="2000" dirty="0"/>
          </a:p>
        </p:txBody>
      </p:sp>
      <p:pic>
        <p:nvPicPr>
          <p:cNvPr id="4" name="Picture 3" descr="C:\Users\bs\Pictures\Computers\0508014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43525"/>
            <a:ext cx="7391400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simple things simple!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modern (post 1979) use: </a:t>
            </a:r>
            <a:r>
              <a:rPr lang="en-US" sz="2000" b="1" dirty="0" smtClean="0"/>
              <a:t>{ X </a:t>
            </a:r>
            <a:r>
              <a:rPr lang="en-US" sz="2000" b="1" dirty="0" err="1" smtClean="0"/>
              <a:t>x</a:t>
            </a:r>
            <a:r>
              <a:rPr lang="en-US" sz="2000" b="1" dirty="0" smtClean="0"/>
              <a:t>; … }</a:t>
            </a:r>
            <a:endParaRPr lang="en-US" sz="2000" b="1" dirty="0"/>
          </a:p>
          <a:p>
            <a:r>
              <a:rPr lang="en-US" sz="2400" dirty="0" smtClean="0"/>
              <a:t>A </a:t>
            </a:r>
            <a:r>
              <a:rPr lang="en-US" sz="2400" dirty="0"/>
              <a:t>constructor/destructor </a:t>
            </a:r>
            <a:r>
              <a:rPr lang="en-US" sz="2400" dirty="0" smtClean="0"/>
              <a:t>pair</a:t>
            </a:r>
          </a:p>
          <a:p>
            <a:pPr lvl="1"/>
            <a:r>
              <a:rPr lang="en-US" sz="2000" dirty="0" smtClean="0"/>
              <a:t>makes </a:t>
            </a:r>
            <a:r>
              <a:rPr lang="en-US" sz="2000" dirty="0"/>
              <a:t>the programmer’s intent </a:t>
            </a:r>
            <a:r>
              <a:rPr lang="en-US" sz="2000" dirty="0" smtClean="0"/>
              <a:t>explicit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eliminates </a:t>
            </a:r>
            <a:r>
              <a:rPr lang="en-US" sz="2000" dirty="0" smtClean="0"/>
              <a:t>some classes of errors</a:t>
            </a:r>
          </a:p>
          <a:p>
            <a:pPr lvl="2"/>
            <a:r>
              <a:rPr lang="en-US" sz="1800" dirty="0" smtClean="0"/>
              <a:t>Use before initialize</a:t>
            </a:r>
          </a:p>
          <a:p>
            <a:pPr lvl="2"/>
            <a:r>
              <a:rPr lang="en-US" sz="1800" dirty="0" smtClean="0"/>
              <a:t>Double initialization</a:t>
            </a:r>
          </a:p>
          <a:p>
            <a:pPr lvl="2"/>
            <a:r>
              <a:rPr lang="en-US" sz="1800" dirty="0" smtClean="0"/>
              <a:t>Double destruction</a:t>
            </a:r>
          </a:p>
          <a:p>
            <a:pPr lvl="1"/>
            <a:r>
              <a:rPr lang="en-US" sz="2000" dirty="0" smtClean="0"/>
              <a:t>Creates a couple of new problems</a:t>
            </a:r>
          </a:p>
          <a:p>
            <a:pPr lvl="2"/>
            <a:r>
              <a:rPr lang="en-US" sz="1800" dirty="0" smtClean="0"/>
              <a:t>How to report failure to construct?</a:t>
            </a:r>
          </a:p>
          <a:p>
            <a:pPr marL="1371600" lvl="3" indent="0">
              <a:buNone/>
            </a:pPr>
            <a:r>
              <a:rPr lang="en-US" sz="1600" dirty="0" smtClean="0"/>
              <a:t>=&gt; exceptions</a:t>
            </a:r>
          </a:p>
          <a:p>
            <a:pPr lvl="2"/>
            <a:r>
              <a:rPr lang="en-US" sz="1800" dirty="0" smtClean="0"/>
              <a:t>How to avoid double destruction when people use </a:t>
            </a:r>
            <a:r>
              <a:rPr lang="en-US" sz="1800" b="1" dirty="0" smtClean="0"/>
              <a:t>new</a:t>
            </a:r>
            <a:r>
              <a:rPr lang="en-US" sz="1800" dirty="0" smtClean="0"/>
              <a:t>/</a:t>
            </a:r>
            <a:r>
              <a:rPr lang="en-US" sz="1800" b="1" dirty="0" smtClean="0"/>
              <a:t>delete</a:t>
            </a:r>
            <a:r>
              <a:rPr lang="en-US" sz="1800" dirty="0" smtClean="0"/>
              <a:t>?</a:t>
            </a:r>
          </a:p>
          <a:p>
            <a:pPr marL="1371600" lvl="3" indent="0">
              <a:buNone/>
            </a:pPr>
            <a:r>
              <a:rPr lang="en-US" sz="1600" dirty="0" smtClean="0"/>
              <a:t>=&gt; GC? (no)</a:t>
            </a:r>
          </a:p>
          <a:p>
            <a:pPr lvl="3">
              <a:buFont typeface="Symbol"/>
              <a:buChar char="Þ"/>
            </a:pPr>
            <a:r>
              <a:rPr lang="en-US" sz="1600" dirty="0" smtClean="0"/>
              <a:t>smart pointers (and problems with managing ordinary pointers)</a:t>
            </a:r>
          </a:p>
          <a:p>
            <a:pPr lvl="3">
              <a:buFont typeface="Symbol"/>
              <a:buChar char="Þ"/>
            </a:pPr>
            <a:r>
              <a:rPr lang="en-US" sz="1600" dirty="0" smtClean="0"/>
              <a:t>Avoid “naked” </a:t>
            </a:r>
            <a:r>
              <a:rPr lang="en-US" sz="1600" b="1" dirty="0" smtClean="0"/>
              <a:t>new</a:t>
            </a:r>
            <a:r>
              <a:rPr lang="en-US" sz="1600" dirty="0" smtClean="0"/>
              <a:t>/</a:t>
            </a:r>
            <a:r>
              <a:rPr lang="en-US" sz="1600" b="1" dirty="0" smtClean="0"/>
              <a:t>delete</a:t>
            </a:r>
            <a:endParaRPr lang="en-US" sz="1600" b="1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E:\My Pictures\892_11_08_200811_19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4295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 smtClean="0"/>
              <a:t>A simple example from a friend</a:t>
            </a:r>
          </a:p>
          <a:p>
            <a:pPr lvl="1"/>
            <a:r>
              <a:rPr lang="en-US" sz="2200" dirty="0" smtClean="0"/>
              <a:t>A production code example reduced to its essentials</a:t>
            </a:r>
          </a:p>
          <a:p>
            <a:pPr lvl="1"/>
            <a:r>
              <a:rPr lang="en-US" sz="2200" dirty="0" smtClean="0"/>
              <a:t>Good production code</a:t>
            </a:r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200" b="1" dirty="0"/>
              <a:t>// </a:t>
            </a:r>
            <a:r>
              <a:rPr lang="en-US" sz="2200" i="1" dirty="0"/>
              <a:t>old code:</a:t>
            </a:r>
            <a:r>
              <a:rPr lang="en-US" sz="2200" b="1" dirty="0"/>
              <a:t> 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/>
              <a:t> 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 err="1"/>
              <a:t>std</a:t>
            </a:r>
            <a:r>
              <a:rPr lang="en-US" sz="2200" b="1" dirty="0"/>
              <a:t>::vector&lt;</a:t>
            </a:r>
            <a:r>
              <a:rPr lang="en-US" sz="2200" b="1" dirty="0" err="1"/>
              <a:t>MemoryBuffer</a:t>
            </a:r>
            <a:r>
              <a:rPr lang="en-US" sz="2200" b="1" dirty="0"/>
              <a:t>&gt;::</a:t>
            </a:r>
            <a:r>
              <a:rPr lang="en-US" sz="2200" b="1" dirty="0" err="1"/>
              <a:t>const_iterator</a:t>
            </a:r>
            <a:r>
              <a:rPr lang="en-US" sz="2200" b="1" dirty="0"/>
              <a:t> </a:t>
            </a:r>
            <a:r>
              <a:rPr lang="en-US" sz="2200" b="1" dirty="0" err="1"/>
              <a:t>cit</a:t>
            </a:r>
            <a:r>
              <a:rPr lang="en-US" sz="2200" b="1" dirty="0"/>
              <a:t> </a:t>
            </a:r>
            <a:r>
              <a:rPr lang="en-US" sz="2200" b="1" dirty="0" smtClean="0"/>
              <a:t>= </a:t>
            </a:r>
            <a:r>
              <a:rPr lang="en-US" sz="2200" b="1" dirty="0" err="1" smtClean="0"/>
              <a:t>MemVec.cbegin</a:t>
            </a:r>
            <a:r>
              <a:rPr lang="en-US" sz="2200" b="1" dirty="0" smtClean="0"/>
              <a:t>();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/>
              <a:t>for ( ; </a:t>
            </a:r>
            <a:r>
              <a:rPr lang="en-US" sz="2200" b="1" dirty="0" err="1"/>
              <a:t>cit</a:t>
            </a:r>
            <a:r>
              <a:rPr lang="en-US" sz="2200" b="1" dirty="0"/>
              <a:t> != </a:t>
            </a:r>
            <a:r>
              <a:rPr lang="en-US" sz="2200" b="1" dirty="0" err="1"/>
              <a:t>v.end</a:t>
            </a:r>
            <a:r>
              <a:rPr lang="en-US" sz="2200" b="1" dirty="0"/>
              <a:t>(); ++</a:t>
            </a:r>
            <a:r>
              <a:rPr lang="en-US" sz="2200" b="1" dirty="0" err="1"/>
              <a:t>cit</a:t>
            </a:r>
            <a:r>
              <a:rPr lang="en-US" sz="2200" b="1" dirty="0"/>
              <a:t>) {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 smtClean="0"/>
              <a:t>	if </a:t>
            </a:r>
            <a:r>
              <a:rPr lang="en-US" sz="2200" b="1" dirty="0"/>
              <a:t>(</a:t>
            </a:r>
            <a:r>
              <a:rPr lang="en-US" sz="2200" b="1" dirty="0" err="1" smtClean="0"/>
              <a:t>LookForPattern</a:t>
            </a:r>
            <a:r>
              <a:rPr lang="en-US" sz="2200" b="1" dirty="0" smtClean="0"/>
              <a:t>(*</a:t>
            </a:r>
            <a:r>
              <a:rPr lang="en-US" sz="2200" b="1" dirty="0" err="1"/>
              <a:t>cit</a:t>
            </a:r>
            <a:r>
              <a:rPr lang="en-US" sz="2200" b="1" dirty="0"/>
              <a:t>)) 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 smtClean="0"/>
              <a:t>		return </a:t>
            </a:r>
            <a:r>
              <a:rPr lang="en-US" sz="2200" b="1" dirty="0"/>
              <a:t>true ;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/>
              <a:t>}</a:t>
            </a:r>
            <a:endParaRPr lang="en-US" sz="2200" dirty="0"/>
          </a:p>
          <a:p>
            <a:pPr marL="400050" lvl="1" indent="0">
              <a:buNone/>
            </a:pPr>
            <a:r>
              <a:rPr lang="en-US" sz="2200" b="1" dirty="0"/>
              <a:t>return false</a:t>
            </a:r>
            <a:r>
              <a:rPr lang="en-US" sz="2200" b="1" dirty="0" smtClean="0"/>
              <a:t>;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smtClean="0"/>
              <a:t>auto</a:t>
            </a:r>
          </a:p>
          <a:p>
            <a:pPr lvl="1"/>
            <a:r>
              <a:rPr lang="en-US" sz="2000" dirty="0" smtClean="0"/>
              <a:t>the oldest C++11 feature</a:t>
            </a:r>
          </a:p>
          <a:p>
            <a:r>
              <a:rPr lang="en-US" sz="2400" dirty="0" smtClean="0"/>
              <a:t>Put the </a:t>
            </a:r>
            <a:r>
              <a:rPr lang="en-US" sz="2400" b="1" dirty="0" smtClean="0"/>
              <a:t>for</a:t>
            </a:r>
            <a:r>
              <a:rPr lang="en-US" sz="2400" dirty="0" smtClean="0"/>
              <a:t>-initializer into the loop where it belongs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first step: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for (auto </a:t>
            </a:r>
            <a:r>
              <a:rPr lang="en-US" sz="2000" b="1" dirty="0" err="1"/>
              <a:t>cit</a:t>
            </a:r>
            <a:r>
              <a:rPr lang="en-US" sz="2000" b="1" dirty="0"/>
              <a:t> = </a:t>
            </a:r>
            <a:r>
              <a:rPr lang="en-US" sz="2000" b="1" dirty="0" err="1"/>
              <a:t>MemVec.cbegin</a:t>
            </a:r>
            <a:r>
              <a:rPr lang="en-US" sz="2000" b="1" dirty="0"/>
              <a:t>(); </a:t>
            </a:r>
            <a:r>
              <a:rPr lang="en-US" sz="2000" b="1" dirty="0" err="1" smtClean="0"/>
              <a:t>cit</a:t>
            </a:r>
            <a:r>
              <a:rPr lang="en-US" sz="2000" b="1" dirty="0" smtClean="0"/>
              <a:t>!=</a:t>
            </a:r>
            <a:r>
              <a:rPr lang="en-US" sz="2000" b="1" dirty="0" err="1" smtClean="0"/>
              <a:t>v.end</a:t>
            </a:r>
            <a:r>
              <a:rPr lang="en-US" sz="2000" b="1" dirty="0"/>
              <a:t>(); ++</a:t>
            </a:r>
            <a:r>
              <a:rPr lang="en-US" sz="2000" b="1" dirty="0" err="1"/>
              <a:t>cit</a:t>
            </a:r>
            <a:r>
              <a:rPr lang="en-US" sz="2000" b="1" dirty="0"/>
              <a:t>) {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 smtClean="0"/>
              <a:t>	if </a:t>
            </a:r>
            <a:r>
              <a:rPr lang="en-US" sz="2000" b="1" dirty="0"/>
              <a:t>(</a:t>
            </a:r>
            <a:r>
              <a:rPr lang="en-US" sz="2000" b="1" dirty="0" err="1" smtClean="0"/>
              <a:t>LookForPattern</a:t>
            </a:r>
            <a:r>
              <a:rPr lang="en-US" sz="2000" b="1" dirty="0" smtClean="0"/>
              <a:t>(*</a:t>
            </a:r>
            <a:r>
              <a:rPr lang="en-US" sz="2000" b="1" dirty="0" err="1"/>
              <a:t>cit</a:t>
            </a:r>
            <a:r>
              <a:rPr lang="en-US" sz="2000" b="1" dirty="0"/>
              <a:t>))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 smtClean="0"/>
              <a:t>		return </a:t>
            </a:r>
            <a:r>
              <a:rPr lang="en-US" sz="2000" b="1" dirty="0"/>
              <a:t>true ;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}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return false ;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Convert to a range-for loop</a:t>
            </a:r>
          </a:p>
          <a:p>
            <a:pPr lvl="1"/>
            <a:r>
              <a:rPr lang="en-US" sz="2000" dirty="0" smtClean="0"/>
              <a:t>We do not know we have a regular loop</a:t>
            </a:r>
          </a:p>
          <a:p>
            <a:pPr lvl="1"/>
            <a:r>
              <a:rPr lang="en-US" sz="2000" dirty="0" smtClean="0"/>
              <a:t>No “fiddling” with the iterator</a:t>
            </a:r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second simplification: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for (const auto&amp; x : v</a:t>
            </a:r>
            <a:r>
              <a:rPr lang="en-US" sz="2000" b="1" dirty="0" smtClean="0"/>
              <a:t>)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 smtClean="0"/>
              <a:t>	if </a:t>
            </a:r>
            <a:r>
              <a:rPr lang="en-US" sz="2000" b="1" dirty="0"/>
              <a:t>(</a:t>
            </a:r>
            <a:r>
              <a:rPr lang="en-US" sz="2000" b="1" dirty="0" err="1" smtClean="0"/>
              <a:t>LookForPattern</a:t>
            </a:r>
            <a:r>
              <a:rPr lang="en-US" sz="2000" b="1" dirty="0" smtClean="0"/>
              <a:t>(x</a:t>
            </a:r>
            <a:r>
              <a:rPr lang="en-US" sz="2000" b="1" dirty="0"/>
              <a:t>))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 smtClean="0"/>
              <a:t>		return </a:t>
            </a:r>
            <a:r>
              <a:rPr lang="en-US" sz="2000" b="1" dirty="0"/>
              <a:t>true </a:t>
            </a:r>
            <a:r>
              <a:rPr lang="en-US" sz="2000" b="1" dirty="0" smtClean="0"/>
              <a:t>;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return false ;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“Obviously” we should have used an algorithm</a:t>
            </a:r>
          </a:p>
          <a:p>
            <a:pPr lvl="1"/>
            <a:r>
              <a:rPr lang="en-US" sz="2000" dirty="0" smtClean="0"/>
              <a:t>It was not obvious to good programmers at the time</a:t>
            </a:r>
          </a:p>
          <a:p>
            <a:pPr lvl="1"/>
            <a:r>
              <a:rPr lang="en-US" sz="2000" dirty="0" smtClean="0"/>
              <a:t>Not all loops reduce to a </a:t>
            </a:r>
            <a:r>
              <a:rPr lang="en-US" sz="2000" b="1" i="1" dirty="0" smtClean="0"/>
              <a:t>standard-library</a:t>
            </a:r>
            <a:r>
              <a:rPr lang="en-US" sz="2000" dirty="0" smtClean="0"/>
              <a:t> algorithm</a:t>
            </a:r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good: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return </a:t>
            </a:r>
            <a:r>
              <a:rPr lang="en-US" sz="2000" b="1" dirty="0" err="1"/>
              <a:t>find_if</a:t>
            </a:r>
            <a:r>
              <a:rPr lang="en-US" sz="2000" b="1" dirty="0"/>
              <a:t>(</a:t>
            </a:r>
            <a:r>
              <a:rPr lang="en-US" sz="2000" b="1" dirty="0" err="1"/>
              <a:t>cbegin</a:t>
            </a:r>
            <a:r>
              <a:rPr lang="en-US" sz="2000" b="1" dirty="0"/>
              <a:t>(v), </a:t>
            </a:r>
            <a:r>
              <a:rPr lang="en-US" sz="2000" b="1" dirty="0" err="1"/>
              <a:t>cend</a:t>
            </a:r>
            <a:r>
              <a:rPr lang="en-US" sz="2000" b="1" dirty="0"/>
              <a:t>(v), </a:t>
            </a:r>
            <a:r>
              <a:rPr lang="en-US" sz="2000" b="1" dirty="0" err="1"/>
              <a:t>LookForPattern</a:t>
            </a:r>
            <a:r>
              <a:rPr lang="en-US" sz="2000" b="1" dirty="0"/>
              <a:t>) != </a:t>
            </a:r>
            <a:r>
              <a:rPr lang="en-US" sz="2000" b="1" dirty="0" err="1" smtClean="0"/>
              <a:t>cend</a:t>
            </a:r>
            <a:r>
              <a:rPr lang="en-US" sz="2000" b="1" dirty="0" smtClean="0"/>
              <a:t>(v) </a:t>
            </a:r>
            <a:r>
              <a:rPr lang="en-US" sz="2000" b="1" dirty="0"/>
              <a:t>;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I’m tired of writing </a:t>
            </a:r>
            <a:r>
              <a:rPr lang="en-US" sz="2400" b="1" dirty="0" err="1" smtClean="0"/>
              <a:t>v.begin</a:t>
            </a:r>
            <a:r>
              <a:rPr lang="en-US" sz="2400" b="1" dirty="0" smtClean="0"/>
              <a:t>(),</a:t>
            </a:r>
            <a:r>
              <a:rPr lang="en-US" sz="2400" b="1" dirty="0" err="1" smtClean="0"/>
              <a:t>v.end</a:t>
            </a:r>
            <a:r>
              <a:rPr lang="en-US" sz="2400" b="1" dirty="0" smtClean="0"/>
              <a:t>()</a:t>
            </a:r>
          </a:p>
          <a:p>
            <a:pPr lvl="1"/>
            <a:r>
              <a:rPr lang="en-US" sz="2000" dirty="0" smtClean="0"/>
              <a:t>It’s general, but</a:t>
            </a:r>
          </a:p>
          <a:p>
            <a:pPr lvl="1"/>
            <a:r>
              <a:rPr lang="en-US" sz="2000" dirty="0" smtClean="0"/>
              <a:t>It exposes implementation</a:t>
            </a:r>
          </a:p>
          <a:p>
            <a:pPr lvl="1"/>
            <a:r>
              <a:rPr lang="en-US" sz="2000" dirty="0" smtClean="0"/>
              <a:t>Use a container/range algorithm</a:t>
            </a:r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my variant: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return </a:t>
            </a:r>
            <a:r>
              <a:rPr lang="en-US" sz="2000" b="1" dirty="0" err="1"/>
              <a:t>find_if</a:t>
            </a:r>
            <a:r>
              <a:rPr lang="en-US" sz="2000" b="1" dirty="0"/>
              <a:t>(</a:t>
            </a:r>
            <a:r>
              <a:rPr lang="en-US" sz="2000" b="1" dirty="0" err="1"/>
              <a:t>v,LookForPattern</a:t>
            </a:r>
            <a:r>
              <a:rPr lang="en-US" sz="2000" b="1" dirty="0" smtClean="0"/>
              <a:t>)!=</a:t>
            </a:r>
            <a:r>
              <a:rPr lang="en-US" sz="2000" b="1" dirty="0" err="1" smtClean="0"/>
              <a:t>cend</a:t>
            </a:r>
            <a:r>
              <a:rPr lang="en-US" sz="2000" b="1" dirty="0" smtClean="0"/>
              <a:t>(v);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A </a:t>
            </a:r>
            <a:r>
              <a:rPr lang="en-US" sz="2400" dirty="0" smtClean="0"/>
              <a:t>container/range algorithm</a:t>
            </a:r>
          </a:p>
          <a:p>
            <a:pPr lvl="1"/>
            <a:r>
              <a:rPr lang="en-US" sz="2000" dirty="0" smtClean="0"/>
              <a:t>Maybe you just happen to have one lying around</a:t>
            </a:r>
          </a:p>
          <a:p>
            <a:pPr lvl="1"/>
            <a:r>
              <a:rPr lang="en-US" sz="2000" dirty="0" smtClean="0"/>
              <a:t>It should be part of the standard library</a:t>
            </a:r>
          </a:p>
          <a:p>
            <a:pPr lvl="1"/>
            <a:r>
              <a:rPr lang="en-US" sz="2000" dirty="0" smtClean="0"/>
              <a:t>There is a TS for such simplifications</a:t>
            </a:r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range version of </a:t>
            </a:r>
            <a:r>
              <a:rPr lang="en-US" sz="2000" i="1" dirty="0" err="1"/>
              <a:t>std</a:t>
            </a:r>
            <a:r>
              <a:rPr lang="en-US" sz="2000" i="1" dirty="0"/>
              <a:t>::</a:t>
            </a:r>
            <a:r>
              <a:rPr lang="en-US" sz="2000" i="1" dirty="0" err="1"/>
              <a:t>find_if</a:t>
            </a:r>
            <a:r>
              <a:rPr lang="en-US" sz="2000" i="1" dirty="0"/>
              <a:t>: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template&lt;typename </a:t>
            </a:r>
            <a:r>
              <a:rPr lang="en-US" sz="2000" b="1" dirty="0" err="1"/>
              <a:t>Cont</a:t>
            </a:r>
            <a:r>
              <a:rPr lang="en-US" sz="2000" b="1" dirty="0"/>
              <a:t>, typename </a:t>
            </a:r>
            <a:r>
              <a:rPr lang="en-US" sz="2000" b="1" dirty="0" err="1"/>
              <a:t>Pred</a:t>
            </a:r>
            <a:r>
              <a:rPr lang="en-US" sz="2000" b="1" dirty="0"/>
              <a:t>&gt;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Iterator&lt;</a:t>
            </a:r>
            <a:r>
              <a:rPr lang="en-US" sz="2000" b="1" dirty="0" err="1"/>
              <a:t>Cont</a:t>
            </a:r>
            <a:r>
              <a:rPr lang="en-US" sz="2000" b="1" dirty="0"/>
              <a:t>&gt; </a:t>
            </a:r>
            <a:r>
              <a:rPr lang="en-US" sz="2000" b="1" dirty="0" err="1"/>
              <a:t>find_if</a:t>
            </a:r>
            <a:r>
              <a:rPr lang="en-US" sz="2000" b="1" dirty="0"/>
              <a:t>(</a:t>
            </a:r>
            <a:r>
              <a:rPr lang="en-US" sz="2000" b="1" dirty="0" err="1"/>
              <a:t>Cont</a:t>
            </a:r>
            <a:r>
              <a:rPr lang="en-US" sz="2000" b="1" dirty="0"/>
              <a:t>&amp; c, </a:t>
            </a:r>
            <a:r>
              <a:rPr lang="en-US" sz="2000" b="1" dirty="0" err="1"/>
              <a:t>Pred</a:t>
            </a:r>
            <a:r>
              <a:rPr lang="en-US" sz="2000" b="1" dirty="0"/>
              <a:t> p)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{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	return </a:t>
            </a:r>
            <a:r>
              <a:rPr lang="en-US" sz="2000" b="1" dirty="0" err="1"/>
              <a:t>std</a:t>
            </a:r>
            <a:r>
              <a:rPr lang="en-US" sz="2000" b="1" dirty="0"/>
              <a:t>::</a:t>
            </a:r>
            <a:r>
              <a:rPr lang="en-US" sz="2000" b="1" dirty="0" err="1"/>
              <a:t>find_if</a:t>
            </a:r>
            <a:r>
              <a:rPr lang="en-US" sz="2000" b="1" dirty="0"/>
              <a:t>(begin(c),end(c),p);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b="1" dirty="0"/>
              <a:t>}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is </a:t>
            </a:r>
            <a:r>
              <a:rPr lang="en-US" sz="2400" b="1" dirty="0" smtClean="0"/>
              <a:t>Iterator&lt;</a:t>
            </a:r>
            <a:r>
              <a:rPr lang="en-US" sz="2400" b="1" dirty="0" err="1" smtClean="0"/>
              <a:t>Cont</a:t>
            </a:r>
            <a:r>
              <a:rPr lang="en-US" sz="2400" b="1" dirty="0" smtClean="0"/>
              <a:t>&gt;</a:t>
            </a:r>
            <a:r>
              <a:rPr lang="en-US" sz="2400" dirty="0" smtClean="0"/>
              <a:t>?</a:t>
            </a:r>
          </a:p>
          <a:p>
            <a:pPr lvl="1"/>
            <a:r>
              <a:rPr lang="en-US" sz="2000" dirty="0" smtClean="0"/>
              <a:t>A template alias</a:t>
            </a:r>
          </a:p>
          <a:p>
            <a:pPr lvl="1"/>
            <a:r>
              <a:rPr lang="en-US" sz="2000" dirty="0" smtClean="0"/>
              <a:t>Should be standard</a:t>
            </a:r>
            <a:endParaRPr lang="en-US" sz="2000" dirty="0"/>
          </a:p>
          <a:p>
            <a:pPr lvl="1"/>
            <a:endParaRPr lang="en-US" sz="2000" dirty="0" smtClean="0"/>
          </a:p>
          <a:p>
            <a:pPr marL="400050" lvl="1" indent="0">
              <a:buNone/>
            </a:pPr>
            <a:r>
              <a:rPr lang="en-US" sz="2000" b="1" dirty="0"/>
              <a:t>// </a:t>
            </a:r>
            <a:r>
              <a:rPr lang="en-US" sz="2000" i="1" dirty="0"/>
              <a:t>my </a:t>
            </a:r>
            <a:r>
              <a:rPr lang="en-US" sz="2000" i="1" dirty="0" smtClean="0"/>
              <a:t>variant:</a:t>
            </a:r>
            <a:endParaRPr lang="en-US" sz="2000" dirty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r>
              <a:rPr lang="en-US" sz="2000" b="1" dirty="0" smtClean="0"/>
              <a:t>template&lt;typename T&gt;</a:t>
            </a:r>
          </a:p>
          <a:p>
            <a:pPr marL="40005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using Iterator = typename T::iterator;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57600" y="46482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0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Question</a:t>
            </a:r>
          </a:p>
          <a:p>
            <a:pPr lvl="1"/>
            <a:r>
              <a:rPr lang="en-US" sz="2000" dirty="0" smtClean="0"/>
              <a:t>What would you have said if I five years ago had promised that you could halve the size of that code?</a:t>
            </a:r>
          </a:p>
          <a:p>
            <a:r>
              <a:rPr lang="en-US" sz="2400" dirty="0" smtClean="0"/>
              <a:t>Answer</a:t>
            </a:r>
          </a:p>
          <a:p>
            <a:pPr lvl="1"/>
            <a:r>
              <a:rPr lang="en-US" sz="2000" dirty="0" smtClean="0"/>
              <a:t>Snake oil!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Fact</a:t>
            </a:r>
          </a:p>
          <a:p>
            <a:pPr lvl="1"/>
            <a:r>
              <a:rPr lang="en-US" sz="2000" dirty="0" smtClean="0"/>
              <a:t>That code is in production today</a:t>
            </a:r>
          </a:p>
          <a:p>
            <a:pPr lvl="1"/>
            <a:r>
              <a:rPr lang="en-US" sz="2000" dirty="0" smtClean="0"/>
              <a:t>Incremental improvement can get us a long way</a:t>
            </a:r>
          </a:p>
          <a:p>
            <a:pPr lvl="1"/>
            <a:r>
              <a:rPr lang="en-US" sz="2000" dirty="0" smtClean="0"/>
              <a:t>Progress happens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</a:t>
            </a:r>
            <a:r>
              <a:rPr lang="en-US" dirty="0"/>
              <a:t>++ faces two challenges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programmers address the most demanding tasks in terms of performance, scale, and </a:t>
            </a:r>
            <a:r>
              <a:rPr lang="en-US" dirty="0" smtClean="0"/>
              <a:t>dependability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programmers be productive writing ordinary maintainable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There </a:t>
            </a:r>
            <a:r>
              <a:rPr lang="en-US" dirty="0"/>
              <a:t>is much more “ordinary code” than there is performance-critical code. Thus, C++ must make simple tasks simple while not getting in the way of tuning software for the last byte and last cycle where that’s necessary. This talk focuses on what C++11 and C++14 offers to simplify programming: auto, range-for loops, move semantics, </a:t>
            </a:r>
            <a:r>
              <a:rPr lang="en-US" dirty="0" smtClean="0"/>
              <a:t>concepts</a:t>
            </a:r>
            <a:r>
              <a:rPr lang="en-US" dirty="0"/>
              <a:t>, and more. However, the focus is not primarily on language features: the key is programming: how can we write better, more readable, efficient, and more maintainable code? If you think that the essence of C++ is clever pointer manipulation and huge class hierarchies you may be in for a few surprises.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 descr="http://cache.bmwusa.com/cosy.arox?pov=frontside&amp;brand=WBBM&amp;vehicle=136B&amp;client=byo&amp;paint=P0A82&amp;fabric=FNAEX&amp;sa=S01CC,S0223,S02FG,S0302,S0322,S03AG,S0403,S04UR,S0508,S0524,S05A1&amp;date=20130227&amp;bkgnd=grayroo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9696"/>
            <a:ext cx="8229600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Collect copies of elements (C++98 style)</a:t>
            </a:r>
          </a:p>
          <a:p>
            <a:endParaRPr lang="en-US" sz="3800" dirty="0" smtClean="0"/>
          </a:p>
          <a:p>
            <a:pPr marL="400050" lvl="1" indent="0">
              <a:buNone/>
            </a:pPr>
            <a:r>
              <a:rPr lang="en-US" sz="2200" b="1" dirty="0"/>
              <a:t>vector&lt;string&gt;* </a:t>
            </a:r>
            <a:r>
              <a:rPr lang="en-US" sz="2200" b="1" dirty="0" err="1"/>
              <a:t>collect_s</a:t>
            </a:r>
            <a:r>
              <a:rPr lang="en-US" sz="2200" b="1" dirty="0"/>
              <a:t>(char </a:t>
            </a:r>
            <a:r>
              <a:rPr lang="en-US" sz="2200" b="1" dirty="0" err="1"/>
              <a:t>ch</a:t>
            </a:r>
            <a:r>
              <a:rPr lang="en-US" sz="2200" b="1" dirty="0" smtClean="0"/>
              <a:t>)</a:t>
            </a:r>
          </a:p>
          <a:p>
            <a:pPr marL="400050" lvl="1" indent="0">
              <a:buNone/>
            </a:pPr>
            <a:r>
              <a:rPr lang="en-US" sz="2200" b="1" dirty="0"/>
              <a:t>	</a:t>
            </a:r>
            <a:r>
              <a:rPr lang="en-US" sz="2200" b="1" dirty="0" smtClean="0"/>
              <a:t>// </a:t>
            </a:r>
            <a:r>
              <a:rPr lang="en-US" sz="2200" i="1" dirty="0" smtClean="0"/>
              <a:t>copy words </a:t>
            </a:r>
            <a:r>
              <a:rPr lang="en-US" sz="2200" i="1" dirty="0"/>
              <a:t>staring with </a:t>
            </a:r>
            <a:r>
              <a:rPr lang="en-US" sz="2200" i="1" dirty="0" err="1"/>
              <a:t>ch</a:t>
            </a:r>
            <a:r>
              <a:rPr lang="en-US" sz="2200" i="1" dirty="0"/>
              <a:t> from </a:t>
            </a:r>
            <a:r>
              <a:rPr lang="en-US" sz="2200" i="1" dirty="0" err="1"/>
              <a:t>cin</a:t>
            </a:r>
            <a:endParaRPr lang="en-US" sz="2200" i="1" dirty="0"/>
          </a:p>
          <a:p>
            <a:pPr marL="400050" lvl="1" indent="0">
              <a:buNone/>
            </a:pPr>
            <a:r>
              <a:rPr lang="en-US" sz="2200" b="1" dirty="0"/>
              <a:t>{</a:t>
            </a:r>
          </a:p>
          <a:p>
            <a:pPr marL="400050" lvl="1" indent="0">
              <a:buNone/>
            </a:pPr>
            <a:r>
              <a:rPr lang="en-US" sz="2200" b="1" dirty="0"/>
              <a:t>	</a:t>
            </a:r>
            <a:r>
              <a:rPr lang="en-US" sz="2200" b="1" dirty="0" smtClean="0"/>
              <a:t>vector&lt;string&gt;* </a:t>
            </a:r>
            <a:r>
              <a:rPr lang="en-US" sz="2200" b="1" dirty="0"/>
              <a:t>p = new vector&lt;string&gt;;</a:t>
            </a:r>
          </a:p>
          <a:p>
            <a:pPr marL="400050" lvl="1" indent="0">
              <a:buNone/>
            </a:pPr>
            <a:r>
              <a:rPr lang="en-US" sz="2200" b="1" dirty="0" smtClean="0"/>
              <a:t>	string </a:t>
            </a:r>
            <a:r>
              <a:rPr lang="en-US" sz="2200" b="1" dirty="0"/>
              <a:t>s;</a:t>
            </a:r>
          </a:p>
          <a:p>
            <a:pPr marL="400050" lvl="1" indent="0">
              <a:buNone/>
            </a:pPr>
            <a:r>
              <a:rPr lang="en-US" sz="2200" b="1" dirty="0" smtClean="0"/>
              <a:t>	while </a:t>
            </a:r>
            <a:r>
              <a:rPr lang="en-US" sz="2200" b="1" dirty="0"/>
              <a:t>(</a:t>
            </a:r>
            <a:r>
              <a:rPr lang="en-US" sz="2200" b="1" dirty="0" err="1"/>
              <a:t>cin</a:t>
            </a:r>
            <a:r>
              <a:rPr lang="en-US" sz="2200" b="1" dirty="0"/>
              <a:t> &gt;&gt; s)</a:t>
            </a:r>
          </a:p>
          <a:p>
            <a:pPr marL="400050" lvl="1" indent="0">
              <a:buNone/>
            </a:pPr>
            <a:r>
              <a:rPr lang="en-US" sz="2200" b="1" dirty="0" smtClean="0"/>
              <a:t>		if </a:t>
            </a:r>
            <a:r>
              <a:rPr lang="en-US" sz="2200" b="1" dirty="0"/>
              <a:t>(s[0] == </a:t>
            </a:r>
            <a:r>
              <a:rPr lang="en-US" sz="2200" b="1" dirty="0" err="1"/>
              <a:t>ch</a:t>
            </a:r>
            <a:r>
              <a:rPr lang="en-US" sz="2200" b="1" dirty="0"/>
              <a:t>)</a:t>
            </a:r>
          </a:p>
          <a:p>
            <a:pPr marL="400050" lvl="1" indent="0">
              <a:buNone/>
            </a:pPr>
            <a:r>
              <a:rPr lang="en-US" sz="2200" b="1" dirty="0" smtClean="0"/>
              <a:t>			p-</a:t>
            </a:r>
            <a:r>
              <a:rPr lang="en-US" sz="2200" b="1" dirty="0"/>
              <a:t>&gt;</a:t>
            </a:r>
            <a:r>
              <a:rPr lang="en-US" sz="2200" b="1" dirty="0" err="1"/>
              <a:t>push_back</a:t>
            </a:r>
            <a:r>
              <a:rPr lang="en-US" sz="2200" b="1" dirty="0"/>
              <a:t>(s);</a:t>
            </a:r>
          </a:p>
          <a:p>
            <a:pPr marL="400050" lvl="1" indent="0">
              <a:buNone/>
            </a:pPr>
            <a:r>
              <a:rPr lang="en-US" sz="2200" b="1" dirty="0" smtClean="0"/>
              <a:t>	return </a:t>
            </a:r>
            <a:r>
              <a:rPr lang="en-US" sz="2200" b="1" dirty="0"/>
              <a:t>p</a:t>
            </a:r>
            <a:r>
              <a:rPr lang="en-US" sz="2200" b="1" dirty="0" smtClean="0"/>
              <a:t>;</a:t>
            </a:r>
          </a:p>
          <a:p>
            <a:pPr marL="400050" lvl="1" indent="0">
              <a:buNone/>
            </a:pPr>
            <a:r>
              <a:rPr lang="en-US" sz="2200" b="1" dirty="0"/>
              <a:t>}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90800" y="2209800"/>
            <a:ext cx="838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Collect copies of elements (C++98 style)</a:t>
            </a:r>
          </a:p>
          <a:p>
            <a:pPr lvl="1"/>
            <a:r>
              <a:rPr lang="en-US" sz="2000" dirty="0" smtClean="0"/>
              <a:t>Remember to </a:t>
            </a:r>
            <a:r>
              <a:rPr lang="en-US" sz="2000" b="1" dirty="0" smtClean="0"/>
              <a:t>delete</a:t>
            </a:r>
          </a:p>
          <a:p>
            <a:pPr lvl="1"/>
            <a:r>
              <a:rPr lang="en-US" sz="2000" dirty="0" smtClean="0"/>
              <a:t>Use pointer notation</a:t>
            </a:r>
          </a:p>
          <a:p>
            <a:endParaRPr lang="en-US" sz="3800" dirty="0" smtClean="0"/>
          </a:p>
          <a:p>
            <a:pPr marL="457200" lvl="1" indent="0">
              <a:buNone/>
            </a:pPr>
            <a:r>
              <a:rPr lang="en-US" sz="2000" b="1" dirty="0"/>
              <a:t>void use1()</a:t>
            </a:r>
          </a:p>
          <a:p>
            <a:pPr marL="457200" lvl="1" indent="0">
              <a:buNone/>
            </a:pPr>
            <a:r>
              <a:rPr lang="en-US" sz="2000" b="1" dirty="0"/>
              <a:t>{</a:t>
            </a:r>
          </a:p>
          <a:p>
            <a:pPr marL="457200" lvl="1" indent="0">
              <a:buNone/>
            </a:pPr>
            <a:r>
              <a:rPr lang="en-US" sz="2000" b="1" dirty="0" smtClean="0"/>
              <a:t>	vector&lt;string&gt;* </a:t>
            </a:r>
            <a:r>
              <a:rPr lang="en-US" sz="2000" b="1" dirty="0"/>
              <a:t>strings = </a:t>
            </a:r>
            <a:r>
              <a:rPr lang="en-US" sz="2000" b="1" dirty="0" err="1"/>
              <a:t>collect_s</a:t>
            </a:r>
            <a:r>
              <a:rPr lang="en-US" sz="2000" b="1" dirty="0"/>
              <a:t>('s');</a:t>
            </a:r>
          </a:p>
          <a:p>
            <a:pPr marL="457200" lvl="1" indent="0">
              <a:buNone/>
            </a:pPr>
            <a:r>
              <a:rPr lang="en-US" sz="2000" b="1" dirty="0" smtClean="0"/>
              <a:t>	// </a:t>
            </a:r>
            <a:r>
              <a:rPr lang="en-US" sz="2000" i="1" dirty="0" smtClean="0"/>
              <a:t>... usage: (*strings)[n] …</a:t>
            </a:r>
            <a:endParaRPr lang="en-US" sz="2000" i="1" dirty="0"/>
          </a:p>
          <a:p>
            <a:pPr marL="457200" lvl="1" indent="0">
              <a:buNone/>
            </a:pPr>
            <a:r>
              <a:rPr lang="en-US" sz="2000" b="1" dirty="0" smtClean="0"/>
              <a:t>	delete </a:t>
            </a:r>
            <a:r>
              <a:rPr lang="en-US" sz="2000" b="1" dirty="0"/>
              <a:t>strings;</a:t>
            </a:r>
          </a:p>
          <a:p>
            <a:pPr marL="457200" lvl="1" indent="0">
              <a:buNone/>
            </a:pPr>
            <a:r>
              <a:rPr lang="en-US" sz="2000" b="1" dirty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21975" y="5257800"/>
            <a:ext cx="533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124200" y="4953000"/>
            <a:ext cx="533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40000" lnSpcReduction="20000"/>
          </a:bodyPr>
          <a:lstStyle/>
          <a:p>
            <a:r>
              <a:rPr lang="en-US" sz="6000" dirty="0" smtClean="0"/>
              <a:t>Collect copies of elements (naïve C++11 style)</a:t>
            </a:r>
          </a:p>
          <a:p>
            <a:pPr lvl="1"/>
            <a:r>
              <a:rPr lang="en-US" sz="5000" dirty="0" smtClean="0"/>
              <a:t>Use smart pointers to eliminate leaks</a:t>
            </a:r>
          </a:p>
          <a:p>
            <a:endParaRPr lang="en-US" sz="3800" dirty="0" smtClean="0"/>
          </a:p>
          <a:p>
            <a:pPr marL="400050" lvl="1" indent="0">
              <a:buNone/>
            </a:pPr>
            <a:r>
              <a:rPr lang="en-US" sz="5000" b="1" dirty="0"/>
              <a:t>void use2()</a:t>
            </a:r>
          </a:p>
          <a:p>
            <a:pPr marL="400050" lvl="1" indent="0">
              <a:buNone/>
            </a:pPr>
            <a:r>
              <a:rPr lang="en-US" sz="5000" b="1" dirty="0"/>
              <a:t>{</a:t>
            </a:r>
          </a:p>
          <a:p>
            <a:pPr marL="400050" lvl="1" indent="0">
              <a:buNone/>
            </a:pPr>
            <a:r>
              <a:rPr lang="en-US" sz="5000" b="1" dirty="0" smtClean="0"/>
              <a:t>	shared_ptr&lt;vector&lt;string</a:t>
            </a:r>
            <a:r>
              <a:rPr lang="en-US" sz="5000" b="1" dirty="0"/>
              <a:t>&gt;&gt; </a:t>
            </a:r>
            <a:r>
              <a:rPr lang="en-US" sz="5000" b="1" dirty="0" smtClean="0"/>
              <a:t>strings {</a:t>
            </a:r>
            <a:r>
              <a:rPr lang="en-US" sz="5000" b="1" dirty="0" err="1" smtClean="0"/>
              <a:t>collect_s</a:t>
            </a:r>
            <a:r>
              <a:rPr lang="en-US" sz="5000" b="1" dirty="0"/>
              <a:t>('s</a:t>
            </a:r>
            <a:r>
              <a:rPr lang="en-US" sz="5000" b="1" dirty="0" smtClean="0"/>
              <a:t>')};</a:t>
            </a:r>
            <a:endParaRPr lang="en-US" sz="5000" b="1" dirty="0"/>
          </a:p>
          <a:p>
            <a:pPr marL="457200" lvl="1" indent="0">
              <a:buNone/>
            </a:pPr>
            <a:r>
              <a:rPr lang="en-US" sz="5000" b="1" dirty="0" smtClean="0"/>
              <a:t>	</a:t>
            </a:r>
            <a:r>
              <a:rPr lang="en-US" sz="6000" b="1" dirty="0" smtClean="0"/>
              <a:t>// </a:t>
            </a:r>
            <a:r>
              <a:rPr lang="en-US" sz="6000" i="1" dirty="0"/>
              <a:t>... usage: </a:t>
            </a:r>
            <a:r>
              <a:rPr lang="en-US" sz="6000" i="1" dirty="0" smtClean="0"/>
              <a:t>(*strings)[</a:t>
            </a:r>
            <a:r>
              <a:rPr lang="en-US" sz="6000" i="1" dirty="0"/>
              <a:t>n] …</a:t>
            </a:r>
          </a:p>
          <a:p>
            <a:pPr marL="400050" lvl="1" indent="0">
              <a:buNone/>
            </a:pPr>
            <a:r>
              <a:rPr lang="en-US" sz="5000" b="1" dirty="0" smtClean="0"/>
              <a:t>	// </a:t>
            </a:r>
            <a:r>
              <a:rPr lang="en-US" sz="5000" b="1" dirty="0"/>
              <a:t>delete strings;</a:t>
            </a:r>
          </a:p>
          <a:p>
            <a:pPr marL="400050" lvl="1" indent="0">
              <a:buNone/>
            </a:pPr>
            <a:r>
              <a:rPr lang="en-US" sz="5000" b="1" dirty="0"/>
              <a:t>}</a:t>
            </a:r>
          </a:p>
          <a:p>
            <a:pPr marL="400050" lvl="1" indent="0">
              <a:buNone/>
            </a:pPr>
            <a:endParaRPr lang="en-US" sz="5000" b="1" dirty="0"/>
          </a:p>
          <a:p>
            <a:pPr marL="400050" lvl="1" indent="0">
              <a:buNone/>
            </a:pPr>
            <a:r>
              <a:rPr lang="en-US" sz="5000" b="1" dirty="0"/>
              <a:t>void use3()</a:t>
            </a:r>
          </a:p>
          <a:p>
            <a:pPr marL="400050" lvl="1" indent="0">
              <a:buNone/>
            </a:pPr>
            <a:r>
              <a:rPr lang="en-US" sz="5000" b="1" dirty="0"/>
              <a:t>{</a:t>
            </a:r>
          </a:p>
          <a:p>
            <a:pPr marL="400050" lvl="1" indent="0">
              <a:buNone/>
            </a:pPr>
            <a:r>
              <a:rPr lang="en-US" sz="5000" b="1" dirty="0" smtClean="0"/>
              <a:t>	unique_ptr&lt;vector&lt;string</a:t>
            </a:r>
            <a:r>
              <a:rPr lang="en-US" sz="5000" b="1" dirty="0"/>
              <a:t>&gt;&gt; </a:t>
            </a:r>
            <a:r>
              <a:rPr lang="en-US" sz="5000" b="1" dirty="0" smtClean="0"/>
              <a:t>strings {</a:t>
            </a:r>
            <a:r>
              <a:rPr lang="en-US" sz="5000" b="1" dirty="0" err="1" smtClean="0"/>
              <a:t>collect_s</a:t>
            </a:r>
            <a:r>
              <a:rPr lang="en-US" sz="5000" b="1" dirty="0"/>
              <a:t>('s</a:t>
            </a:r>
            <a:r>
              <a:rPr lang="en-US" sz="5000" b="1" dirty="0" smtClean="0"/>
              <a:t>')};</a:t>
            </a:r>
            <a:endParaRPr lang="en-US" sz="5000" b="1" dirty="0"/>
          </a:p>
          <a:p>
            <a:pPr marL="457200" lvl="1" indent="0">
              <a:buNone/>
            </a:pPr>
            <a:r>
              <a:rPr lang="en-US" sz="5000" b="1" dirty="0" smtClean="0"/>
              <a:t>	</a:t>
            </a:r>
            <a:r>
              <a:rPr lang="en-US" sz="6000" b="1" dirty="0"/>
              <a:t>// </a:t>
            </a:r>
            <a:r>
              <a:rPr lang="en-US" sz="6000" i="1" dirty="0"/>
              <a:t>... usage: </a:t>
            </a:r>
            <a:r>
              <a:rPr lang="en-US" sz="6000" i="1" dirty="0" smtClean="0"/>
              <a:t>(*strings)[</a:t>
            </a:r>
            <a:r>
              <a:rPr lang="en-US" sz="6000" i="1" dirty="0"/>
              <a:t>n] …</a:t>
            </a:r>
          </a:p>
          <a:p>
            <a:pPr marL="400050" lvl="1" indent="0">
              <a:buNone/>
            </a:pPr>
            <a:r>
              <a:rPr lang="en-US" sz="5000" b="1" dirty="0" smtClean="0"/>
              <a:t>	// </a:t>
            </a:r>
            <a:r>
              <a:rPr lang="en-US" sz="5000" b="1" dirty="0"/>
              <a:t>delete strings;</a:t>
            </a:r>
          </a:p>
          <a:p>
            <a:pPr marL="400050" lvl="1" indent="0">
              <a:buNone/>
            </a:pPr>
            <a:r>
              <a:rPr lang="en-US" sz="5000" b="1" dirty="0"/>
              <a:t>}</a:t>
            </a:r>
            <a:endParaRPr lang="en-US" sz="5000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smtClean="0"/>
              <a:t>Return container by value</a:t>
            </a:r>
          </a:p>
          <a:p>
            <a:pPr lvl="1"/>
            <a:r>
              <a:rPr lang="en-US" sz="2200" dirty="0" smtClean="0"/>
              <a:t>Rely on move constructors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/>
              <a:t>vector&lt;string&gt; collect(char </a:t>
            </a:r>
            <a:r>
              <a:rPr lang="en-US" sz="2000" b="1" dirty="0" err="1"/>
              <a:t>ch</a:t>
            </a:r>
            <a:r>
              <a:rPr lang="en-US" sz="2000" b="1" dirty="0" smtClean="0"/>
              <a:t>)</a:t>
            </a:r>
          </a:p>
          <a:p>
            <a:pPr marL="40005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// </a:t>
            </a:r>
            <a:r>
              <a:rPr lang="en-US" sz="2000" i="1" dirty="0" smtClean="0"/>
              <a:t>copy words </a:t>
            </a:r>
            <a:r>
              <a:rPr lang="en-US" sz="2000" i="1" dirty="0"/>
              <a:t>staring with </a:t>
            </a:r>
            <a:r>
              <a:rPr lang="en-US" sz="2000" i="1" dirty="0" err="1"/>
              <a:t>ch</a:t>
            </a:r>
            <a:r>
              <a:rPr lang="en-US" sz="2000" i="1" dirty="0"/>
              <a:t> from </a:t>
            </a:r>
            <a:r>
              <a:rPr lang="en-US" sz="2000" i="1" dirty="0" err="1"/>
              <a:t>cin</a:t>
            </a:r>
            <a:endParaRPr lang="en-US" sz="2000" i="1" dirty="0"/>
          </a:p>
          <a:p>
            <a:pPr marL="400050" lvl="1" indent="0">
              <a:buNone/>
            </a:pPr>
            <a:r>
              <a:rPr lang="en-US" sz="2000" b="1" dirty="0"/>
              <a:t>{</a:t>
            </a:r>
          </a:p>
          <a:p>
            <a:pPr marL="400050" lvl="1" indent="0">
              <a:buNone/>
            </a:pPr>
            <a:r>
              <a:rPr lang="en-US" sz="2000" b="1" dirty="0" smtClean="0"/>
              <a:t>	vector&lt;string</a:t>
            </a:r>
            <a:r>
              <a:rPr lang="en-US" sz="2000" b="1" dirty="0"/>
              <a:t>&gt; res;</a:t>
            </a:r>
          </a:p>
          <a:p>
            <a:pPr marL="400050" lvl="1" indent="0">
              <a:buNone/>
            </a:pPr>
            <a:r>
              <a:rPr lang="en-US" sz="2000" b="1" dirty="0" smtClean="0"/>
              <a:t>	for </a:t>
            </a:r>
            <a:r>
              <a:rPr lang="en-US" sz="2000" b="1" dirty="0"/>
              <a:t>(string s; </a:t>
            </a:r>
            <a:r>
              <a:rPr lang="en-US" sz="2000" b="1" dirty="0" err="1"/>
              <a:t>cin</a:t>
            </a:r>
            <a:r>
              <a:rPr lang="en-US" sz="2000" b="1" dirty="0"/>
              <a:t> &gt;&gt; s; )</a:t>
            </a:r>
          </a:p>
          <a:p>
            <a:pPr marL="400050" lvl="1" indent="0">
              <a:buNone/>
            </a:pPr>
            <a:r>
              <a:rPr lang="en-US" sz="2000" b="1" dirty="0" smtClean="0"/>
              <a:t>		if </a:t>
            </a:r>
            <a:r>
              <a:rPr lang="en-US" sz="2000" b="1" dirty="0"/>
              <a:t>(s[0] == </a:t>
            </a:r>
            <a:r>
              <a:rPr lang="en-US" sz="2000" b="1" dirty="0" err="1"/>
              <a:t>ch</a:t>
            </a:r>
            <a:r>
              <a:rPr lang="en-US" sz="2000" b="1" dirty="0"/>
              <a:t>)</a:t>
            </a:r>
          </a:p>
          <a:p>
            <a:pPr marL="400050" lvl="1" indent="0">
              <a:buNone/>
            </a:pPr>
            <a:r>
              <a:rPr lang="en-US" sz="2000" b="1" dirty="0" smtClean="0"/>
              <a:t>			</a:t>
            </a:r>
            <a:r>
              <a:rPr lang="en-US" sz="2000" b="1" dirty="0" err="1" smtClean="0"/>
              <a:t>res.push_back</a:t>
            </a:r>
            <a:r>
              <a:rPr lang="en-US" sz="2000" b="1" dirty="0" smtClean="0"/>
              <a:t>(s</a:t>
            </a:r>
            <a:r>
              <a:rPr lang="en-US" sz="2000" b="1" dirty="0"/>
              <a:t>);</a:t>
            </a:r>
          </a:p>
          <a:p>
            <a:pPr marL="400050" lvl="1" indent="0">
              <a:buNone/>
            </a:pPr>
            <a:r>
              <a:rPr lang="en-US" sz="2000" b="1" dirty="0" smtClean="0"/>
              <a:t>	return </a:t>
            </a:r>
            <a:r>
              <a:rPr lang="en-US" sz="2000" b="1" dirty="0"/>
              <a:t>res;</a:t>
            </a:r>
          </a:p>
          <a:p>
            <a:pPr marL="400050" lvl="1" indent="0">
              <a:buNone/>
            </a:pPr>
            <a:r>
              <a:rPr lang="en-US" sz="2000" b="1" dirty="0"/>
              <a:t>}</a:t>
            </a:r>
            <a:endParaRPr lang="en-US" sz="2000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48891" y="25908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Return container by </a:t>
            </a:r>
            <a:r>
              <a:rPr lang="en-US" sz="2600" dirty="0"/>
              <a:t>value</a:t>
            </a:r>
          </a:p>
          <a:p>
            <a:pPr lvl="1"/>
            <a:r>
              <a:rPr lang="en-US" sz="2200" dirty="0"/>
              <a:t>Rely on move </a:t>
            </a:r>
            <a:r>
              <a:rPr lang="en-US" sz="2200" dirty="0" smtClean="0"/>
              <a:t>constructors</a:t>
            </a:r>
          </a:p>
          <a:p>
            <a:pPr lvl="1"/>
            <a:r>
              <a:rPr lang="en-US" sz="2200" dirty="0" smtClean="0"/>
              <a:t>No pointers and no leaks</a:t>
            </a:r>
          </a:p>
          <a:p>
            <a:pPr lvl="1"/>
            <a:r>
              <a:rPr lang="en-US" sz="2200" dirty="0" smtClean="0"/>
              <a:t>No pointer notation</a:t>
            </a:r>
            <a:endParaRPr lang="en-US" sz="2200" dirty="0"/>
          </a:p>
          <a:p>
            <a:pPr marL="0" indent="0">
              <a:buNone/>
            </a:pPr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/>
              <a:t>void use4()</a:t>
            </a:r>
          </a:p>
          <a:p>
            <a:pPr marL="400050" lvl="1" indent="0">
              <a:buNone/>
            </a:pPr>
            <a:r>
              <a:rPr lang="en-US" sz="2000" b="1" dirty="0"/>
              <a:t>{</a:t>
            </a:r>
          </a:p>
          <a:p>
            <a:pPr marL="400050" lvl="1" indent="0">
              <a:buNone/>
            </a:pPr>
            <a:r>
              <a:rPr lang="en-US" sz="2000" b="1" dirty="0" smtClean="0"/>
              <a:t>	auto </a:t>
            </a:r>
            <a:r>
              <a:rPr lang="en-US" sz="2000" b="1" dirty="0"/>
              <a:t>strings </a:t>
            </a:r>
            <a:r>
              <a:rPr lang="en-US" sz="2000" b="1" dirty="0" smtClean="0"/>
              <a:t>= collect</a:t>
            </a:r>
            <a:r>
              <a:rPr lang="en-US" sz="2000" b="1" dirty="0"/>
              <a:t>('s') </a:t>
            </a:r>
            <a:r>
              <a:rPr lang="en-US" sz="2000" b="1" dirty="0" smtClean="0"/>
              <a:t>;</a:t>
            </a: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 smtClean="0"/>
              <a:t>	// </a:t>
            </a:r>
            <a:r>
              <a:rPr lang="en-US" sz="2000" i="1" dirty="0" smtClean="0"/>
              <a:t>... usage: strings[n] …</a:t>
            </a:r>
            <a:endParaRPr lang="en-US" sz="2000" i="1" dirty="0"/>
          </a:p>
          <a:p>
            <a:pPr marL="400050" lvl="1" indent="0">
              <a:buNone/>
            </a:pPr>
            <a:r>
              <a:rPr lang="en-US" sz="2000" b="1" dirty="0"/>
              <a:t>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Generalize</a:t>
            </a:r>
          </a:p>
          <a:p>
            <a:pPr lvl="1"/>
            <a:r>
              <a:rPr lang="en-US" sz="2200" dirty="0" smtClean="0"/>
              <a:t>Still return by value</a:t>
            </a:r>
          </a:p>
          <a:p>
            <a:endParaRPr lang="en-US" sz="2600" dirty="0" smtClean="0"/>
          </a:p>
          <a:p>
            <a:pPr marL="457200" lvl="1" indent="0">
              <a:buNone/>
            </a:pPr>
            <a:r>
              <a:rPr lang="en-US" sz="2200" b="1" dirty="0"/>
              <a:t>template&lt;typename </a:t>
            </a:r>
            <a:r>
              <a:rPr lang="en-US" sz="2200" b="1" dirty="0" err="1"/>
              <a:t>Iter</a:t>
            </a:r>
            <a:r>
              <a:rPr lang="en-US" sz="2200" b="1" dirty="0"/>
              <a:t>, typename Predicate&gt;</a:t>
            </a:r>
          </a:p>
          <a:p>
            <a:pPr marL="457200" lvl="1" indent="0">
              <a:buNone/>
            </a:pPr>
            <a:r>
              <a:rPr lang="en-US" sz="2200" b="1" dirty="0"/>
              <a:t>vector&lt;Value_type&lt;</a:t>
            </a:r>
            <a:r>
              <a:rPr lang="en-US" sz="2200" b="1" dirty="0" err="1"/>
              <a:t>Iter</a:t>
            </a:r>
            <a:r>
              <a:rPr lang="en-US" sz="2200" b="1" dirty="0"/>
              <a:t>&gt;&gt; collect(</a:t>
            </a:r>
            <a:r>
              <a:rPr lang="en-US" sz="2200" b="1" dirty="0" err="1"/>
              <a:t>Iter</a:t>
            </a:r>
            <a:r>
              <a:rPr lang="en-US" sz="2200" b="1" dirty="0"/>
              <a:t> first, </a:t>
            </a:r>
            <a:r>
              <a:rPr lang="en-US" sz="2200" b="1" dirty="0" err="1"/>
              <a:t>Iter</a:t>
            </a:r>
            <a:r>
              <a:rPr lang="en-US" sz="2200" b="1" dirty="0"/>
              <a:t> last, Predicate </a:t>
            </a:r>
            <a:r>
              <a:rPr lang="en-US" sz="2200" b="1" dirty="0" err="1"/>
              <a:t>pred</a:t>
            </a:r>
            <a:r>
              <a:rPr lang="en-US" sz="2200" b="1" dirty="0" smtClean="0"/>
              <a:t>)</a:t>
            </a:r>
          </a:p>
          <a:p>
            <a:pPr marL="457200" lvl="1" indent="0">
              <a:buNone/>
            </a:pPr>
            <a:r>
              <a:rPr lang="en-US" sz="2200" b="1" dirty="0"/>
              <a:t>	</a:t>
            </a:r>
            <a:r>
              <a:rPr lang="en-US" sz="2200" b="1" dirty="0" smtClean="0"/>
              <a:t>// </a:t>
            </a:r>
            <a:r>
              <a:rPr lang="en-US" sz="2200" i="1" dirty="0" smtClean="0"/>
              <a:t>copy elements that meets </a:t>
            </a:r>
            <a:r>
              <a:rPr lang="en-US" sz="2200" i="1" dirty="0" err="1" smtClean="0"/>
              <a:t>pred</a:t>
            </a:r>
            <a:r>
              <a:rPr lang="en-US" sz="2200" i="1" dirty="0" smtClean="0"/>
              <a:t>() from [</a:t>
            </a:r>
            <a:r>
              <a:rPr lang="en-US" sz="2200" i="1" dirty="0" err="1" smtClean="0"/>
              <a:t>first:last</a:t>
            </a:r>
            <a:r>
              <a:rPr lang="en-US" sz="2200" i="1" dirty="0" smtClean="0"/>
              <a:t>)</a:t>
            </a:r>
            <a:endParaRPr lang="en-US" sz="2200" i="1" dirty="0"/>
          </a:p>
          <a:p>
            <a:pPr marL="457200" lvl="1" indent="0">
              <a:buNone/>
            </a:pPr>
            <a:r>
              <a:rPr lang="en-US" sz="2200" b="1" dirty="0"/>
              <a:t>{</a:t>
            </a:r>
          </a:p>
          <a:p>
            <a:pPr marL="457200" lvl="1" indent="0">
              <a:buNone/>
            </a:pPr>
            <a:r>
              <a:rPr lang="en-US" sz="2200" b="1" dirty="0" smtClean="0"/>
              <a:t>	vector&lt;Value_type&lt;</a:t>
            </a:r>
            <a:r>
              <a:rPr lang="en-US" sz="2200" b="1" dirty="0" err="1" smtClean="0"/>
              <a:t>Iter</a:t>
            </a:r>
            <a:r>
              <a:rPr lang="en-US" sz="2200" b="1" dirty="0"/>
              <a:t>&gt;&gt; res;</a:t>
            </a:r>
          </a:p>
          <a:p>
            <a:pPr marL="457200" lvl="1" indent="0">
              <a:buNone/>
            </a:pPr>
            <a:r>
              <a:rPr lang="en-US" sz="2200" b="1" dirty="0" smtClean="0"/>
              <a:t>	for </a:t>
            </a:r>
            <a:r>
              <a:rPr lang="en-US" sz="2200" b="1" dirty="0"/>
              <a:t>(auto p = first; </a:t>
            </a:r>
            <a:r>
              <a:rPr lang="en-US" sz="2200" b="1" dirty="0" smtClean="0"/>
              <a:t>p!=last</a:t>
            </a:r>
            <a:r>
              <a:rPr lang="en-US" sz="2200" b="1" dirty="0"/>
              <a:t>; ++p)</a:t>
            </a:r>
          </a:p>
          <a:p>
            <a:pPr marL="457200" lvl="1" indent="0">
              <a:buNone/>
            </a:pPr>
            <a:r>
              <a:rPr lang="en-US" sz="2200" b="1" dirty="0" smtClean="0"/>
              <a:t>		if </a:t>
            </a:r>
            <a:r>
              <a:rPr lang="en-US" sz="2200" b="1" dirty="0"/>
              <a:t>(</a:t>
            </a:r>
            <a:r>
              <a:rPr lang="en-US" sz="2200" b="1" dirty="0" err="1"/>
              <a:t>pred</a:t>
            </a:r>
            <a:r>
              <a:rPr lang="en-US" sz="2200" b="1" dirty="0"/>
              <a:t>(*p))</a:t>
            </a:r>
          </a:p>
          <a:p>
            <a:pPr marL="457200" lvl="1" indent="0">
              <a:buNone/>
            </a:pPr>
            <a:r>
              <a:rPr lang="en-US" sz="2200" b="1" dirty="0" smtClean="0"/>
              <a:t>			</a:t>
            </a:r>
            <a:r>
              <a:rPr lang="en-US" sz="2200" b="1" dirty="0" err="1" smtClean="0"/>
              <a:t>res.push_back</a:t>
            </a:r>
            <a:r>
              <a:rPr lang="en-US" sz="2200" b="1" dirty="0"/>
              <a:t>(*p);</a:t>
            </a:r>
          </a:p>
          <a:p>
            <a:pPr marL="457200" lvl="1" indent="0">
              <a:buNone/>
            </a:pPr>
            <a:r>
              <a:rPr lang="en-US" sz="2200" b="1" dirty="0" smtClean="0"/>
              <a:t>	return </a:t>
            </a:r>
            <a:r>
              <a:rPr lang="en-US" sz="2200" b="1" dirty="0"/>
              <a:t>res;</a:t>
            </a:r>
          </a:p>
          <a:p>
            <a:pPr marL="457200" lvl="1" indent="0">
              <a:buNone/>
            </a:pPr>
            <a:r>
              <a:rPr lang="en-US" sz="2200" b="1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Generalize</a:t>
            </a:r>
          </a:p>
          <a:p>
            <a:pPr lvl="1"/>
            <a:r>
              <a:rPr lang="en-US" sz="2000" dirty="0" smtClean="0"/>
              <a:t>Test with a variety of sequences, element types, and predicates</a:t>
            </a:r>
          </a:p>
          <a:p>
            <a:pPr marL="400050" lvl="1" indent="0">
              <a:buNone/>
            </a:pPr>
            <a:endParaRPr lang="en-US" sz="2400" b="1" dirty="0"/>
          </a:p>
          <a:p>
            <a:pPr marL="400050" lvl="1" indent="0">
              <a:buNone/>
            </a:pPr>
            <a:r>
              <a:rPr lang="en-US" sz="2000" b="1" dirty="0" err="1"/>
              <a:t>bool</a:t>
            </a:r>
            <a:r>
              <a:rPr lang="en-US" sz="2000" b="1" dirty="0"/>
              <a:t> odd(int x) { return x % 2; }</a:t>
            </a:r>
          </a:p>
          <a:p>
            <a:pPr marL="400050" lvl="1" indent="0">
              <a:buNone/>
            </a:pP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void </a:t>
            </a:r>
            <a:r>
              <a:rPr lang="en-US" sz="2000" b="1" dirty="0" smtClean="0"/>
              <a:t>test()</a:t>
            </a: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{</a:t>
            </a:r>
          </a:p>
          <a:p>
            <a:pPr marL="400050" lvl="1" indent="0">
              <a:buNone/>
            </a:pPr>
            <a:r>
              <a:rPr lang="en-US" sz="2000" b="1" dirty="0" smtClean="0"/>
              <a:t>	</a:t>
            </a:r>
            <a:r>
              <a:rPr lang="it-IT" sz="2000" b="1" dirty="0" smtClean="0"/>
              <a:t>auto </a:t>
            </a:r>
            <a:r>
              <a:rPr lang="it-IT" sz="2000" b="1" dirty="0"/>
              <a:t>lst = { 1, 2, 3, 4, 5, 6 };</a:t>
            </a:r>
          </a:p>
          <a:p>
            <a:pPr marL="400050" lvl="1" indent="0">
              <a:buNone/>
            </a:pPr>
            <a:r>
              <a:rPr lang="en-US" sz="2000" b="1" dirty="0" smtClean="0"/>
              <a:t>	auto </a:t>
            </a:r>
            <a:r>
              <a:rPr lang="en-US" sz="2000" b="1" dirty="0" err="1" smtClean="0"/>
              <a:t>ss</a:t>
            </a:r>
            <a:r>
              <a:rPr lang="en-US" sz="2000" b="1" dirty="0" smtClean="0"/>
              <a:t> </a:t>
            </a:r>
            <a:r>
              <a:rPr lang="en-US" sz="2000" b="1" dirty="0"/>
              <a:t>= </a:t>
            </a:r>
            <a:r>
              <a:rPr lang="en-US" sz="2000" b="1" dirty="0" smtClean="0"/>
              <a:t>collect(</a:t>
            </a:r>
            <a:r>
              <a:rPr lang="en-US" sz="2000" b="1" dirty="0"/>
              <a:t>begin(</a:t>
            </a:r>
            <a:r>
              <a:rPr lang="en-US" sz="2000" b="1" dirty="0" err="1"/>
              <a:t>lst</a:t>
            </a:r>
            <a:r>
              <a:rPr lang="en-US" sz="2000" b="1" dirty="0"/>
              <a:t>)</a:t>
            </a:r>
            <a:r>
              <a:rPr lang="en-US" sz="2000" b="1" dirty="0" smtClean="0"/>
              <a:t>, end(</a:t>
            </a:r>
            <a:r>
              <a:rPr lang="en-US" sz="2000" b="1" dirty="0" err="1" smtClean="0"/>
              <a:t>lst</a:t>
            </a:r>
            <a:r>
              <a:rPr lang="en-US" sz="2000" b="1" dirty="0" smtClean="0"/>
              <a:t>), odd</a:t>
            </a:r>
            <a:r>
              <a:rPr lang="en-US" sz="2000" b="1" dirty="0"/>
              <a:t>);     // </a:t>
            </a:r>
            <a:r>
              <a:rPr lang="en-US" sz="2000" i="1" dirty="0" smtClean="0"/>
              <a:t>{</a:t>
            </a:r>
            <a:r>
              <a:rPr lang="en-US" sz="2000" i="1" dirty="0"/>
              <a:t>1,3,5</a:t>
            </a:r>
            <a:r>
              <a:rPr lang="en-US" sz="2000" i="1" dirty="0" smtClean="0"/>
              <a:t>}</a:t>
            </a:r>
          </a:p>
          <a:p>
            <a:pPr marL="400050" lvl="1" indent="0">
              <a:buNone/>
            </a:pPr>
            <a:r>
              <a:rPr lang="en-US" sz="2000" b="1" dirty="0" smtClean="0"/>
              <a:t>}</a:t>
            </a:r>
            <a:endParaRPr lang="en-US" sz="6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Generalize</a:t>
            </a:r>
          </a:p>
          <a:p>
            <a:pPr lvl="1"/>
            <a:r>
              <a:rPr lang="en-US" sz="2000" dirty="0"/>
              <a:t>Test with a variety of sequences, element types, and predicates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 err="1"/>
              <a:t>bool</a:t>
            </a:r>
            <a:r>
              <a:rPr lang="en-US" sz="2000" b="1" dirty="0"/>
              <a:t> </a:t>
            </a:r>
            <a:r>
              <a:rPr lang="en-US" sz="2000" b="1" dirty="0" err="1"/>
              <a:t>initial_s</a:t>
            </a:r>
            <a:r>
              <a:rPr lang="en-US" sz="2000" b="1" dirty="0"/>
              <a:t>(const string&amp; s) { return </a:t>
            </a:r>
            <a:r>
              <a:rPr lang="en-US" sz="2000" b="1" dirty="0" err="1"/>
              <a:t>s.size</a:t>
            </a:r>
            <a:r>
              <a:rPr lang="en-US" sz="2000" b="1" dirty="0"/>
              <a:t>() &amp;&amp; s[0]=='s'; }</a:t>
            </a:r>
          </a:p>
          <a:p>
            <a:pPr marL="400050" lvl="1" indent="0">
              <a:buNone/>
            </a:pP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void </a:t>
            </a:r>
            <a:r>
              <a:rPr lang="en-US" sz="2000" b="1" dirty="0" smtClean="0"/>
              <a:t>user6()</a:t>
            </a: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{</a:t>
            </a:r>
          </a:p>
          <a:p>
            <a:pPr marL="400050" lvl="1" indent="0">
              <a:buNone/>
            </a:pPr>
            <a:r>
              <a:rPr lang="en-US" sz="2000" b="1" dirty="0" smtClean="0"/>
              <a:t>	auto </a:t>
            </a:r>
            <a:r>
              <a:rPr lang="en-US" sz="2000" b="1" dirty="0"/>
              <a:t>strings </a:t>
            </a:r>
            <a:r>
              <a:rPr lang="en-US" sz="2000" b="1" dirty="0" smtClean="0"/>
              <a:t>= collect(</a:t>
            </a:r>
            <a:r>
              <a:rPr lang="en-US" sz="2000" b="1" dirty="0" err="1" smtClean="0"/>
              <a:t>istream_iterator</a:t>
            </a:r>
            <a:r>
              <a:rPr lang="en-US" sz="2000" b="1" dirty="0" smtClean="0"/>
              <a:t>&lt;string&gt;{</a:t>
            </a:r>
            <a:r>
              <a:rPr lang="en-US" sz="2000" b="1" dirty="0" err="1"/>
              <a:t>cin</a:t>
            </a:r>
            <a:r>
              <a:rPr lang="en-US" sz="2000" b="1" dirty="0" smtClean="0"/>
              <a:t>},</a:t>
            </a:r>
          </a:p>
          <a:p>
            <a:pPr marL="40005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       </a:t>
            </a:r>
            <a:r>
              <a:rPr lang="en-US" sz="2000" b="1" dirty="0" err="1" smtClean="0"/>
              <a:t>istream_iterator</a:t>
            </a:r>
            <a:r>
              <a:rPr lang="en-US" sz="2000" b="1" dirty="0" smtClean="0"/>
              <a:t>&lt;string&gt;{},</a:t>
            </a:r>
          </a:p>
          <a:p>
            <a:pPr marL="40005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       </a:t>
            </a:r>
            <a:r>
              <a:rPr lang="en-US" sz="2000" b="1" dirty="0" err="1" smtClean="0"/>
              <a:t>initial_s</a:t>
            </a:r>
            <a:r>
              <a:rPr lang="en-US" sz="2000" b="1" dirty="0" smtClean="0"/>
              <a:t>);</a:t>
            </a: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 smtClean="0"/>
              <a:t>}</a:t>
            </a:r>
            <a:endParaRPr lang="en-US" sz="6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77000" y="4343400"/>
            <a:ext cx="1371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still like range/container algorithms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/>
              <a:t>template&lt;typename Sequence, typename Predicate&gt;</a:t>
            </a:r>
          </a:p>
          <a:p>
            <a:pPr marL="400050" lvl="1" indent="0">
              <a:buNone/>
            </a:pPr>
            <a:r>
              <a:rPr lang="en-US" sz="2000" b="1" dirty="0"/>
              <a:t>vector&lt;Value_type&lt;Sequence&gt;&gt; collect(Sequence </a:t>
            </a:r>
            <a:r>
              <a:rPr lang="en-US" sz="2000" b="1" dirty="0" err="1"/>
              <a:t>seq</a:t>
            </a:r>
            <a:r>
              <a:rPr lang="en-US" sz="2000" b="1" dirty="0"/>
              <a:t>, Predicate p)</a:t>
            </a:r>
          </a:p>
          <a:p>
            <a:pPr marL="400050" lvl="1" indent="0">
              <a:buNone/>
            </a:pPr>
            <a:r>
              <a:rPr lang="en-US" sz="2000" b="1" dirty="0"/>
              <a:t>{</a:t>
            </a:r>
          </a:p>
          <a:p>
            <a:pPr marL="400050" lvl="1" indent="0">
              <a:buNone/>
            </a:pPr>
            <a:r>
              <a:rPr lang="en-US" sz="2000" b="1" dirty="0" smtClean="0"/>
              <a:t>	vector&lt;Value_type&lt;Sequence</a:t>
            </a:r>
            <a:r>
              <a:rPr lang="en-US" sz="2000" b="1" dirty="0"/>
              <a:t>&gt;&gt; res;</a:t>
            </a:r>
          </a:p>
          <a:p>
            <a:pPr marL="400050" lvl="1" indent="0">
              <a:buNone/>
            </a:pPr>
            <a:r>
              <a:rPr lang="en-US" sz="2000" b="1" dirty="0" smtClean="0"/>
              <a:t>	for </a:t>
            </a:r>
            <a:r>
              <a:rPr lang="en-US" sz="2000" b="1" dirty="0"/>
              <a:t>(const auto&amp; x : </a:t>
            </a:r>
            <a:r>
              <a:rPr lang="en-US" sz="2000" b="1" dirty="0" err="1"/>
              <a:t>seq</a:t>
            </a:r>
            <a:r>
              <a:rPr lang="en-US" sz="2000" b="1" dirty="0"/>
              <a:t>)</a:t>
            </a:r>
          </a:p>
          <a:p>
            <a:pPr marL="400050" lvl="1" indent="0">
              <a:buNone/>
            </a:pPr>
            <a:r>
              <a:rPr lang="en-US" sz="2000" b="1" dirty="0" smtClean="0"/>
              <a:t>		if </a:t>
            </a:r>
            <a:r>
              <a:rPr lang="en-US" sz="2000" b="1" dirty="0"/>
              <a:t>(p(x))</a:t>
            </a:r>
          </a:p>
          <a:p>
            <a:pPr marL="400050" lvl="1" indent="0">
              <a:buNone/>
            </a:pPr>
            <a:r>
              <a:rPr lang="en-US" sz="2000" b="1" dirty="0" smtClean="0"/>
              <a:t>			</a:t>
            </a:r>
            <a:r>
              <a:rPr lang="en-US" sz="2000" b="1" dirty="0" err="1" smtClean="0"/>
              <a:t>res.push_back</a:t>
            </a:r>
            <a:r>
              <a:rPr lang="en-US" sz="2000" b="1" dirty="0" smtClean="0"/>
              <a:t>(x</a:t>
            </a:r>
            <a:r>
              <a:rPr lang="en-US" sz="2000" b="1" dirty="0"/>
              <a:t>);</a:t>
            </a:r>
          </a:p>
          <a:p>
            <a:pPr marL="400050" lvl="1" indent="0">
              <a:buNone/>
            </a:pPr>
            <a:r>
              <a:rPr lang="en-US" sz="2000" b="1" dirty="0" smtClean="0"/>
              <a:t>	return </a:t>
            </a:r>
            <a:r>
              <a:rPr lang="en-US" sz="2000" b="1" dirty="0"/>
              <a:t>res;</a:t>
            </a:r>
          </a:p>
          <a:p>
            <a:pPr marL="400050" lvl="1" indent="0">
              <a:buNone/>
            </a:pPr>
            <a:r>
              <a:rPr lang="en-US" sz="2000" b="1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Keep simple things simple</a:t>
            </a:r>
          </a:p>
          <a:p>
            <a:r>
              <a:rPr lang="en-US" sz="2400" dirty="0" smtClean="0"/>
              <a:t>Don’t make complex things unnecessarily complex</a:t>
            </a:r>
          </a:p>
          <a:p>
            <a:r>
              <a:rPr lang="en-US" sz="2400" dirty="0" smtClean="0"/>
              <a:t>Don’t make things impossible</a:t>
            </a:r>
          </a:p>
          <a:p>
            <a:endParaRPr lang="en-US" sz="2400" dirty="0"/>
          </a:p>
          <a:p>
            <a:r>
              <a:rPr lang="en-US" sz="2400" dirty="0" smtClean="0"/>
              <a:t>Constraint: Don’t sacrifice performance</a:t>
            </a:r>
          </a:p>
          <a:p>
            <a:endParaRPr lang="en-US" sz="2400" dirty="0"/>
          </a:p>
          <a:p>
            <a:r>
              <a:rPr lang="en-US" sz="2400" dirty="0" smtClean="0"/>
              <a:t>C++ is expert friendly</a:t>
            </a:r>
          </a:p>
          <a:p>
            <a:pPr lvl="1"/>
            <a:r>
              <a:rPr lang="en-US" sz="2000" dirty="0" smtClean="0"/>
              <a:t>and becoming more so</a:t>
            </a:r>
          </a:p>
          <a:p>
            <a:r>
              <a:rPr lang="en-US" sz="2400" dirty="0" smtClean="0"/>
              <a:t>C++ must not be </a:t>
            </a:r>
            <a:r>
              <a:rPr lang="en-US" sz="2400" b="1" i="1" dirty="0" smtClean="0"/>
              <a:t>just</a:t>
            </a:r>
            <a:r>
              <a:rPr lang="en-US" sz="2400" dirty="0" smtClean="0"/>
              <a:t> expert friendly</a:t>
            </a:r>
          </a:p>
          <a:p>
            <a:pPr lvl="1"/>
            <a:r>
              <a:rPr lang="en-US" sz="2000" dirty="0" smtClean="0"/>
              <a:t>Serving novices and “occasional users” is very important</a:t>
            </a:r>
          </a:p>
          <a:p>
            <a:pPr lvl="1"/>
            <a:r>
              <a:rPr lang="en-US" sz="2000" dirty="0" smtClean="0"/>
              <a:t>Most of the time, </a:t>
            </a:r>
            <a:r>
              <a:rPr lang="en-US" sz="2000" b="1" i="1" dirty="0" smtClean="0"/>
              <a:t>I</a:t>
            </a:r>
            <a:r>
              <a:rPr lang="en-US" sz="2000" dirty="0" smtClean="0"/>
              <a:t> don’t want to be a language lawyer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 still like range/container algorithms</a:t>
            </a:r>
          </a:p>
          <a:p>
            <a:pPr lvl="1"/>
            <a:r>
              <a:rPr lang="en-US" sz="2400" dirty="0" smtClean="0"/>
              <a:t>And lambda expressions can be useful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200" b="1" dirty="0"/>
              <a:t>void user()</a:t>
            </a:r>
          </a:p>
          <a:p>
            <a:pPr marL="400050" lvl="1" indent="0">
              <a:buNone/>
            </a:pPr>
            <a:r>
              <a:rPr lang="en-US" sz="2200" b="1" dirty="0"/>
              <a:t>{</a:t>
            </a:r>
          </a:p>
          <a:p>
            <a:pPr marL="400050" lvl="1" indent="0">
              <a:buNone/>
            </a:pPr>
            <a:r>
              <a:rPr lang="en-US" sz="2200" b="1" dirty="0" smtClean="0"/>
              <a:t>	// auto ss1 </a:t>
            </a:r>
            <a:r>
              <a:rPr lang="en-US" sz="2200" b="1" dirty="0"/>
              <a:t>= collect({ 1, 2, 3, 4, 5, 6 }, odd);     // </a:t>
            </a:r>
            <a:r>
              <a:rPr lang="en-US" sz="2200" i="1" dirty="0"/>
              <a:t>error: Bummer!</a:t>
            </a:r>
          </a:p>
          <a:p>
            <a:pPr marL="400050" lvl="1" indent="0">
              <a:buNone/>
            </a:pPr>
            <a:r>
              <a:rPr lang="it-IT" sz="2200" b="1" dirty="0" smtClean="0"/>
              <a:t>	auto </a:t>
            </a:r>
            <a:r>
              <a:rPr lang="it-IT" sz="2200" b="1" dirty="0"/>
              <a:t>lst = { 1, 2, 3, 4, 5, 6 };</a:t>
            </a:r>
          </a:p>
          <a:p>
            <a:pPr marL="400050" lvl="1" indent="0">
              <a:buNone/>
            </a:pPr>
            <a:r>
              <a:rPr lang="en-US" sz="2200" b="1" dirty="0" smtClean="0"/>
              <a:t>	auto ss2 </a:t>
            </a:r>
            <a:r>
              <a:rPr lang="en-US" sz="2200" b="1" dirty="0"/>
              <a:t>= collect(</a:t>
            </a:r>
            <a:r>
              <a:rPr lang="en-US" sz="2200" b="1" dirty="0" err="1"/>
              <a:t>lst</a:t>
            </a:r>
            <a:r>
              <a:rPr lang="en-US" sz="2200" b="1" dirty="0"/>
              <a:t>, odd);     </a:t>
            </a:r>
            <a:r>
              <a:rPr lang="en-US" sz="2200" b="1" dirty="0" smtClean="0"/>
              <a:t>	      // </a:t>
            </a:r>
            <a:r>
              <a:rPr lang="en-US" sz="2200" i="1" dirty="0" smtClean="0"/>
              <a:t>{</a:t>
            </a:r>
            <a:r>
              <a:rPr lang="en-US" sz="2200" i="1" dirty="0"/>
              <a:t>1,3,5</a:t>
            </a:r>
            <a:r>
              <a:rPr lang="en-US" sz="2200" i="1" dirty="0" smtClean="0"/>
              <a:t>}</a:t>
            </a:r>
            <a:endParaRPr lang="en-US" sz="2200" i="1" dirty="0"/>
          </a:p>
          <a:p>
            <a:pPr marL="400050" lvl="1" indent="0">
              <a:buNone/>
            </a:pPr>
            <a:r>
              <a:rPr lang="en-US" sz="2200" b="1" dirty="0"/>
              <a:t>	</a:t>
            </a:r>
            <a:r>
              <a:rPr lang="en-US" sz="2200" b="1" dirty="0" smtClean="0"/>
              <a:t>// auto ss3 </a:t>
            </a:r>
            <a:r>
              <a:rPr lang="en-US" sz="2200" b="1" dirty="0"/>
              <a:t>= </a:t>
            </a:r>
            <a:r>
              <a:rPr lang="en-US" sz="2200" b="1" dirty="0" smtClean="0"/>
              <a:t>collect(</a:t>
            </a:r>
            <a:r>
              <a:rPr lang="en-US" sz="2200" b="1" dirty="0" err="1" smtClean="0"/>
              <a:t>cin</a:t>
            </a:r>
            <a:r>
              <a:rPr lang="en-US" sz="2200" b="1" dirty="0" smtClean="0"/>
              <a:t>,  </a:t>
            </a:r>
            <a:r>
              <a:rPr lang="en-US" sz="2200" b="1" dirty="0" err="1"/>
              <a:t>initial_s</a:t>
            </a:r>
            <a:r>
              <a:rPr lang="en-US" sz="2200" b="1" dirty="0" smtClean="0"/>
              <a:t>);      // </a:t>
            </a:r>
            <a:r>
              <a:rPr lang="en-US" sz="2200" i="1" dirty="0" smtClean="0"/>
              <a:t>error: logically impossible</a:t>
            </a:r>
            <a:endParaRPr lang="en-US" sz="2200" b="1" dirty="0"/>
          </a:p>
          <a:p>
            <a:pPr marL="400050" lvl="1" indent="0">
              <a:buNone/>
            </a:pPr>
            <a:r>
              <a:rPr lang="en-US" sz="2200" b="1" dirty="0" smtClean="0"/>
              <a:t>	auto </a:t>
            </a:r>
            <a:r>
              <a:rPr lang="en-US" sz="2200" b="1" dirty="0"/>
              <a:t>ss4 = collect(</a:t>
            </a:r>
            <a:r>
              <a:rPr lang="en-US" sz="2200" b="1" dirty="0" err="1"/>
              <a:t>Istream_range</a:t>
            </a:r>
            <a:r>
              <a:rPr lang="en-US" sz="2200" b="1" dirty="0"/>
              <a:t>&lt;string&gt;{</a:t>
            </a:r>
            <a:r>
              <a:rPr lang="en-US" sz="2200" b="1" dirty="0" err="1"/>
              <a:t>cin</a:t>
            </a:r>
            <a:r>
              <a:rPr lang="en-US" sz="2200" b="1" dirty="0"/>
              <a:t>}, </a:t>
            </a:r>
            <a:r>
              <a:rPr lang="en-US" sz="2200" b="1" dirty="0" err="1"/>
              <a:t>initial_s</a:t>
            </a:r>
            <a:r>
              <a:rPr lang="en-US" sz="2200" b="1" dirty="0"/>
              <a:t>);</a:t>
            </a:r>
          </a:p>
          <a:p>
            <a:pPr marL="400050" lvl="1" indent="0">
              <a:buNone/>
            </a:pPr>
            <a:r>
              <a:rPr lang="en-US" sz="2200" b="1" dirty="0" smtClean="0"/>
              <a:t>	auto </a:t>
            </a:r>
            <a:r>
              <a:rPr lang="en-US" sz="2200" b="1" dirty="0"/>
              <a:t>is = </a:t>
            </a:r>
            <a:r>
              <a:rPr lang="en-US" sz="2200" b="1" dirty="0" err="1"/>
              <a:t>Istream_range</a:t>
            </a:r>
            <a:r>
              <a:rPr lang="en-US" sz="2200" b="1" dirty="0"/>
              <a:t>&lt;string&gt;{</a:t>
            </a:r>
            <a:r>
              <a:rPr lang="en-US" sz="2200" b="1" dirty="0" err="1"/>
              <a:t>cin</a:t>
            </a:r>
            <a:r>
              <a:rPr lang="en-US" sz="2200" b="1" dirty="0"/>
              <a:t>};</a:t>
            </a:r>
          </a:p>
          <a:p>
            <a:pPr marL="400050" lvl="1" indent="0">
              <a:buNone/>
            </a:pPr>
            <a:r>
              <a:rPr lang="en-US" sz="2200" b="1" dirty="0" smtClean="0"/>
              <a:t>	auto ss5 </a:t>
            </a:r>
            <a:r>
              <a:rPr lang="en-US" sz="2200" b="1" dirty="0"/>
              <a:t>= collect(is, </a:t>
            </a:r>
            <a:r>
              <a:rPr lang="en-US" sz="2200" b="1" dirty="0" smtClean="0"/>
              <a:t>[](auto&amp; </a:t>
            </a:r>
            <a:r>
              <a:rPr lang="en-US" sz="2200" b="1" dirty="0"/>
              <a:t>s){ return </a:t>
            </a:r>
            <a:r>
              <a:rPr lang="en-US" sz="2200" b="1" dirty="0" err="1"/>
              <a:t>s.size</a:t>
            </a:r>
            <a:r>
              <a:rPr lang="en-US" sz="2200" b="1" dirty="0"/>
              <a:t>() &amp;&amp; s[0] == 's'; });</a:t>
            </a:r>
          </a:p>
          <a:p>
            <a:pPr marL="400050" lvl="1" indent="0">
              <a:buNone/>
            </a:pPr>
            <a:r>
              <a:rPr lang="en-US" sz="2200" b="1" dirty="0"/>
              <a:t>}</a:t>
            </a:r>
            <a:endParaRPr lang="en-US" sz="5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95700" y="5791200"/>
            <a:ext cx="1600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95800" y="2743200"/>
            <a:ext cx="1219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need to throw in a trait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/>
              <a:t>template&lt;typename C&gt;</a:t>
            </a:r>
          </a:p>
          <a:p>
            <a:pPr marL="400050" lvl="1" indent="0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struct</a:t>
            </a:r>
            <a:r>
              <a:rPr lang="en-US" sz="2000" b="1" dirty="0" smtClean="0"/>
              <a:t> </a:t>
            </a:r>
            <a:r>
              <a:rPr lang="en-US" sz="2000" b="1" dirty="0" err="1"/>
              <a:t>value_trait</a:t>
            </a:r>
            <a:r>
              <a:rPr lang="en-US" sz="2000" b="1" dirty="0"/>
              <a:t> { using type = typename C::value_type;  };</a:t>
            </a:r>
          </a:p>
          <a:p>
            <a:pPr marL="400050" lvl="1" indent="0">
              <a:buNone/>
            </a:pP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template&lt;typename </a:t>
            </a:r>
            <a:r>
              <a:rPr lang="en-US" sz="2000" b="1" dirty="0" smtClean="0"/>
              <a:t>T&gt;</a:t>
            </a: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struct</a:t>
            </a:r>
            <a:r>
              <a:rPr lang="en-US" sz="2000" b="1" dirty="0" smtClean="0"/>
              <a:t> </a:t>
            </a:r>
            <a:r>
              <a:rPr lang="en-US" sz="2000" b="1" dirty="0" err="1"/>
              <a:t>value_trait</a:t>
            </a:r>
            <a:r>
              <a:rPr lang="en-US" sz="2000" b="1" dirty="0"/>
              <a:t> </a:t>
            </a:r>
            <a:r>
              <a:rPr lang="en-US" sz="2000" b="1" dirty="0" smtClean="0"/>
              <a:t>&lt;T*&gt; </a:t>
            </a:r>
            <a:r>
              <a:rPr lang="en-US" sz="2000" b="1" dirty="0"/>
              <a:t>{ using type = </a:t>
            </a:r>
            <a:r>
              <a:rPr lang="en-US" sz="2000" b="1" dirty="0" smtClean="0"/>
              <a:t>T; </a:t>
            </a:r>
            <a:r>
              <a:rPr lang="en-US" sz="2000" b="1" dirty="0"/>
              <a:t>};</a:t>
            </a:r>
          </a:p>
          <a:p>
            <a:pPr marL="400050" lvl="1" indent="0">
              <a:buNone/>
            </a:pPr>
            <a:endParaRPr lang="en-US" sz="2000" b="1" dirty="0"/>
          </a:p>
          <a:p>
            <a:pPr marL="400050" lvl="1" indent="0">
              <a:buNone/>
            </a:pPr>
            <a:r>
              <a:rPr lang="en-US" sz="2000" b="1" dirty="0"/>
              <a:t>template&lt;typename T</a:t>
            </a:r>
            <a:r>
              <a:rPr lang="en-US" sz="2000" b="1" dirty="0" smtClean="0"/>
              <a:t>&gt;</a:t>
            </a:r>
          </a:p>
          <a:p>
            <a:pPr marL="400050" lvl="1" indent="0">
              <a:buNone/>
            </a:pPr>
            <a:r>
              <a:rPr lang="en-US" sz="2000" b="1" dirty="0" smtClean="0"/>
              <a:t>	using </a:t>
            </a:r>
            <a:r>
              <a:rPr lang="en-US" sz="2000" b="1" dirty="0"/>
              <a:t>Value_type = typename </a:t>
            </a:r>
            <a:r>
              <a:rPr lang="en-US" sz="2000" b="1" dirty="0" err="1"/>
              <a:t>value_trait</a:t>
            </a:r>
            <a:r>
              <a:rPr lang="en-US" sz="2000" b="1" dirty="0"/>
              <a:t>&lt;T&gt;::type;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48000" y="5486400"/>
            <a:ext cx="914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562600" y="5486400"/>
            <a:ext cx="914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esource management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need a helper class</a:t>
            </a:r>
          </a:p>
          <a:p>
            <a:pPr lvl="1"/>
            <a:r>
              <a:rPr lang="en-US" sz="2000" dirty="0" smtClean="0"/>
              <a:t>An istream doesn’t have a value type that we can iterate over</a:t>
            </a:r>
          </a:p>
          <a:p>
            <a:endParaRPr lang="en-US" sz="2600" dirty="0" smtClean="0"/>
          </a:p>
          <a:p>
            <a:pPr marL="400050" lvl="1" indent="0">
              <a:buNone/>
            </a:pPr>
            <a:r>
              <a:rPr lang="en-US" sz="2000" b="1" dirty="0"/>
              <a:t>template&lt;typename T&gt;</a:t>
            </a:r>
          </a:p>
          <a:p>
            <a:pPr marL="400050" lvl="1" indent="0">
              <a:buNone/>
            </a:pPr>
            <a:r>
              <a:rPr lang="en-US" sz="2000" b="1" dirty="0" err="1"/>
              <a:t>struct</a:t>
            </a:r>
            <a:r>
              <a:rPr lang="en-US" sz="2000" b="1" dirty="0"/>
              <a:t> </a:t>
            </a:r>
            <a:r>
              <a:rPr lang="en-US" sz="2000" b="1" dirty="0" err="1"/>
              <a:t>Istream_range</a:t>
            </a:r>
            <a:r>
              <a:rPr lang="en-US" sz="2000" b="1" dirty="0"/>
              <a:t> {</a:t>
            </a:r>
          </a:p>
          <a:p>
            <a:pPr marL="400050" lvl="1" indent="0">
              <a:buNone/>
            </a:pPr>
            <a:r>
              <a:rPr lang="en-US" sz="2000" b="1" dirty="0" smtClean="0"/>
              <a:t>	using </a:t>
            </a:r>
            <a:r>
              <a:rPr lang="en-US" sz="2000" b="1" dirty="0"/>
              <a:t>value_type = T;</a:t>
            </a:r>
          </a:p>
          <a:p>
            <a:pPr marL="400050" lvl="1" indent="0">
              <a:buNone/>
            </a:pPr>
            <a:r>
              <a:rPr lang="en-US" sz="2000" b="1" dirty="0" smtClean="0"/>
              <a:t>	istream</a:t>
            </a:r>
            <a:r>
              <a:rPr lang="en-US" sz="2000" b="1" dirty="0"/>
              <a:t>&amp; s;</a:t>
            </a:r>
          </a:p>
          <a:p>
            <a:pPr marL="400050" lvl="1" indent="0">
              <a:buNone/>
            </a:pPr>
            <a:r>
              <a:rPr lang="en-US" sz="2000" b="1" dirty="0" smtClean="0"/>
              <a:t>	// </a:t>
            </a:r>
            <a:r>
              <a:rPr lang="en-US" sz="2000" b="1" dirty="0" err="1" smtClean="0"/>
              <a:t>Istream_range</a:t>
            </a:r>
            <a:r>
              <a:rPr lang="en-US" sz="2000" b="1" dirty="0" smtClean="0"/>
              <a:t>(istream</a:t>
            </a:r>
            <a:r>
              <a:rPr lang="en-US" sz="2000" b="1" dirty="0"/>
              <a:t>&amp; x) : s{ x }{}</a:t>
            </a:r>
          </a:p>
          <a:p>
            <a:pPr marL="400050" lvl="1" indent="0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istream_iterator</a:t>
            </a:r>
            <a:r>
              <a:rPr lang="en-US" sz="2000" b="1" dirty="0" smtClean="0"/>
              <a:t>&lt;T</a:t>
            </a:r>
            <a:r>
              <a:rPr lang="en-US" sz="2000" b="1" dirty="0"/>
              <a:t>&gt; begin() { return </a:t>
            </a:r>
            <a:r>
              <a:rPr lang="en-US" sz="2000" b="1" dirty="0" err="1" smtClean="0"/>
              <a:t>istream_iterator</a:t>
            </a:r>
            <a:r>
              <a:rPr lang="en-US" sz="2000" b="1" dirty="0" smtClean="0"/>
              <a:t>&lt;T</a:t>
            </a:r>
            <a:r>
              <a:rPr lang="en-US" sz="2000" b="1" dirty="0"/>
              <a:t>&gt; {s}; }</a:t>
            </a:r>
          </a:p>
          <a:p>
            <a:pPr marL="400050" lvl="1" indent="0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istream_iterator</a:t>
            </a:r>
            <a:r>
              <a:rPr lang="en-US" sz="2000" b="1" dirty="0" smtClean="0"/>
              <a:t>&lt;T</a:t>
            </a:r>
            <a:r>
              <a:rPr lang="en-US" sz="2000" b="1" dirty="0"/>
              <a:t>&gt; end() { return </a:t>
            </a:r>
            <a:r>
              <a:rPr lang="en-US" sz="2000" b="1" dirty="0" err="1"/>
              <a:t>istream_iterator</a:t>
            </a:r>
            <a:r>
              <a:rPr lang="en-US" sz="2000" b="1" dirty="0"/>
              <a:t>&lt;T&gt;{}; }</a:t>
            </a:r>
          </a:p>
          <a:p>
            <a:pPr marL="400050" lvl="1" indent="0">
              <a:buNone/>
            </a:pPr>
            <a:r>
              <a:rPr lang="en-US" sz="2000" b="1" dirty="0"/>
              <a:t>};</a:t>
            </a:r>
            <a:endParaRPr lang="en-US" sz="5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5800" y="43434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C:\Documents and Settings\bs\Desktop\112book\Chapter Photos\Ch 1\1-3 eng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71600"/>
            <a:ext cx="6705600" cy="478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33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1980: Use macros to express generic types and functions</a:t>
            </a:r>
          </a:p>
          <a:p>
            <a:r>
              <a:rPr lang="en-US" sz="2400" dirty="0" smtClean="0"/>
              <a:t>1987 (and current) aims for templates:</a:t>
            </a:r>
          </a:p>
          <a:p>
            <a:pPr lvl="1"/>
            <a:r>
              <a:rPr lang="en-US" sz="2000" dirty="0" smtClean="0"/>
              <a:t>Extremely general/flexible</a:t>
            </a:r>
          </a:p>
          <a:p>
            <a:pPr lvl="2"/>
            <a:r>
              <a:rPr lang="en-US" sz="1800" dirty="0" smtClean="0"/>
              <a:t>“must be able to do much more than I can imagine”</a:t>
            </a:r>
          </a:p>
          <a:p>
            <a:pPr lvl="1"/>
            <a:r>
              <a:rPr lang="en-US" sz="2000" dirty="0" smtClean="0"/>
              <a:t>Zero-overhead</a:t>
            </a:r>
          </a:p>
          <a:p>
            <a:pPr lvl="2"/>
            <a:r>
              <a:rPr lang="en-US" sz="1800" dirty="0" smtClean="0"/>
              <a:t>vector/Matrix/… to compete with C arrays</a:t>
            </a:r>
          </a:p>
          <a:p>
            <a:pPr lvl="1"/>
            <a:r>
              <a:rPr lang="en-US" sz="2000" dirty="0" smtClean="0"/>
              <a:t>Well-specified interfaces</a:t>
            </a:r>
          </a:p>
          <a:p>
            <a:pPr lvl="2"/>
            <a:r>
              <a:rPr lang="en-US" sz="1800" dirty="0" smtClean="0"/>
              <a:t>Implying overloading, good error messages, and maybe separate compilation</a:t>
            </a:r>
          </a:p>
          <a:p>
            <a:pPr lvl="2"/>
            <a:endParaRPr lang="en-US" sz="1800" dirty="0"/>
          </a:p>
          <a:p>
            <a:r>
              <a:rPr lang="en-US" sz="2400" dirty="0" smtClean="0"/>
              <a:t>“two out of three </a:t>
            </a:r>
            <a:r>
              <a:rPr lang="en-US" sz="2400" dirty="0" err="1" smtClean="0"/>
              <a:t>ain’t</a:t>
            </a:r>
            <a:r>
              <a:rPr lang="en-US" sz="2400" dirty="0" smtClean="0"/>
              <a:t> bad”</a:t>
            </a:r>
          </a:p>
          <a:p>
            <a:pPr lvl="1"/>
            <a:r>
              <a:rPr lang="en-US" sz="2000" dirty="0" smtClean="0"/>
              <a:t>But it isn’t really good either </a:t>
            </a:r>
            <a:r>
              <a:rPr lang="en-US" sz="2000" dirty="0" smtClean="0">
                <a:sym typeface="Wingdings" panose="05000000000000000000" pitchFamily="2" charset="2"/>
              </a:rPr>
              <a:t></a:t>
            </a:r>
            <a:endParaRPr lang="en-US" sz="2000" dirty="0" smtClean="0"/>
          </a:p>
          <a:p>
            <a:pPr lvl="1"/>
            <a:r>
              <a:rPr lang="en-US" sz="2000" dirty="0" smtClean="0"/>
              <a:t>it has kept me concerned/working for 20+ years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have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876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“Loud” syntax</a:t>
            </a:r>
          </a:p>
          <a:p>
            <a:pPr marL="457200" lvl="1" indent="0">
              <a:buNone/>
            </a:pPr>
            <a:r>
              <a:rPr lang="en-US" sz="2000" b="1" dirty="0" smtClean="0"/>
              <a:t>template&lt;</a:t>
            </a:r>
            <a:r>
              <a:rPr lang="en-US" sz="2000" b="1" dirty="0" err="1" smtClean="0"/>
              <a:t>typename</a:t>
            </a:r>
            <a:r>
              <a:rPr lang="en-US" sz="2000" b="1" dirty="0" smtClean="0"/>
              <a:t> T&gt;</a:t>
            </a:r>
          </a:p>
          <a:p>
            <a:pPr marL="457200" lvl="1" indent="0">
              <a:buNone/>
            </a:pPr>
            <a:r>
              <a:rPr lang="en-US" sz="2000" b="1" dirty="0" smtClean="0"/>
              <a:t>          class X { /* </a:t>
            </a:r>
            <a:r>
              <a:rPr lang="en-US" sz="2000" i="1" dirty="0" smtClean="0"/>
              <a:t>clever members and member functions</a:t>
            </a:r>
            <a:r>
              <a:rPr lang="en-US" sz="2000" b="1" i="1" dirty="0" smtClean="0"/>
              <a:t> </a:t>
            </a:r>
            <a:r>
              <a:rPr lang="en-US" sz="2000" b="1" dirty="0" smtClean="0"/>
              <a:t>*/ };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any workarounds are needed</a:t>
            </a:r>
          </a:p>
          <a:p>
            <a:pPr lvl="1"/>
            <a:r>
              <a:rPr lang="en-US" sz="2000" dirty="0" smtClean="0"/>
              <a:t>Too many classes, too many specializations</a:t>
            </a:r>
          </a:p>
          <a:p>
            <a:pPr lvl="1"/>
            <a:r>
              <a:rPr lang="en-US" sz="2000" dirty="0" smtClean="0"/>
              <a:t>The code drowns in “boilerplate”</a:t>
            </a:r>
          </a:p>
          <a:p>
            <a:r>
              <a:rPr lang="en-US" sz="2400" dirty="0" smtClean="0"/>
              <a:t>Odd/different</a:t>
            </a:r>
          </a:p>
          <a:p>
            <a:pPr lvl="1"/>
            <a:r>
              <a:rPr lang="en-US" sz="2000" dirty="0" smtClean="0"/>
              <a:t>Syntax </a:t>
            </a:r>
          </a:p>
          <a:p>
            <a:pPr lvl="1"/>
            <a:r>
              <a:rPr lang="en-US" sz="2000" dirty="0" smtClean="0"/>
              <a:t>Semantics (compile-time “duck typing”)</a:t>
            </a:r>
          </a:p>
          <a:p>
            <a:pPr lvl="1"/>
            <a:r>
              <a:rPr lang="en-US" sz="2000" dirty="0" smtClean="0"/>
              <a:t>Programming style</a:t>
            </a:r>
          </a:p>
          <a:p>
            <a:r>
              <a:rPr lang="en-US" sz="2400" dirty="0" smtClean="0"/>
              <a:t>Error messages are spectacularly bad</a:t>
            </a:r>
          </a:p>
          <a:p>
            <a:pPr lvl="1"/>
            <a:r>
              <a:rPr lang="en-US" sz="2000" dirty="0" smtClean="0"/>
              <a:t>No good interfaces</a:t>
            </a:r>
          </a:p>
          <a:p>
            <a:r>
              <a:rPr lang="en-US" sz="2400" dirty="0" smtClean="0"/>
              <a:t>Use of complicated templates can slow compilation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have been successful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Spectacularly so</a:t>
            </a:r>
          </a:p>
          <a:p>
            <a:pPr lvl="1"/>
            <a:r>
              <a:rPr lang="en-US" sz="2000" dirty="0" smtClean="0"/>
              <a:t>Widespread use</a:t>
            </a:r>
          </a:p>
          <a:p>
            <a:pPr lvl="1"/>
            <a:r>
              <a:rPr lang="en-US" sz="2000" dirty="0" smtClean="0"/>
              <a:t>Influence on many programming languages</a:t>
            </a:r>
          </a:p>
          <a:p>
            <a:r>
              <a:rPr lang="en-US" sz="2400" dirty="0" smtClean="0"/>
              <a:t>We need to</a:t>
            </a:r>
          </a:p>
          <a:p>
            <a:pPr lvl="1"/>
            <a:r>
              <a:rPr lang="en-US" sz="2000" dirty="0" smtClean="0"/>
              <a:t>Provide better support </a:t>
            </a:r>
          </a:p>
          <a:p>
            <a:pPr lvl="2"/>
            <a:r>
              <a:rPr lang="en-US" sz="1800" dirty="0" smtClean="0"/>
              <a:t>Express intent</a:t>
            </a:r>
          </a:p>
          <a:p>
            <a:pPr lvl="2"/>
            <a:r>
              <a:rPr lang="en-US" sz="1800" dirty="0" smtClean="0"/>
              <a:t>Write less code</a:t>
            </a:r>
          </a:p>
          <a:p>
            <a:pPr lvl="2"/>
            <a:r>
              <a:rPr lang="en-US" sz="1800" dirty="0" smtClean="0"/>
              <a:t>Allow greater expressiveness</a:t>
            </a:r>
          </a:p>
          <a:p>
            <a:pPr lvl="2"/>
            <a:r>
              <a:rPr lang="en-US" sz="1800" dirty="0" smtClean="0"/>
              <a:t>Compile faster</a:t>
            </a:r>
          </a:p>
          <a:p>
            <a:pPr lvl="2"/>
            <a:r>
              <a:rPr lang="en-US" sz="1800" dirty="0" smtClean="0"/>
              <a:t>Give better error messages</a:t>
            </a:r>
          </a:p>
          <a:p>
            <a:pPr lvl="1"/>
            <a:r>
              <a:rPr lang="en-US" sz="2000" dirty="0" smtClean="0"/>
              <a:t>Make generic programming “ordinary programming”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smtClean="0"/>
              <a:t>constexpr</a:t>
            </a:r>
            <a:r>
              <a:rPr lang="en-US" sz="2400" dirty="0" smtClean="0"/>
              <a:t> functions if the result is a value</a:t>
            </a:r>
          </a:p>
          <a:p>
            <a:pPr marL="457200" lvl="1" indent="0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constexpr</a:t>
            </a:r>
            <a:r>
              <a:rPr lang="en-US" sz="2000" b="1" dirty="0" smtClean="0"/>
              <a:t> int </a:t>
            </a:r>
            <a:r>
              <a:rPr lang="en-US" sz="2000" b="1" dirty="0" err="1" smtClean="0"/>
              <a:t>fac</a:t>
            </a:r>
            <a:r>
              <a:rPr lang="en-US" sz="2000" b="1" dirty="0" smtClean="0"/>
              <a:t>(int n) { return (n&gt;2) ? n*</a:t>
            </a:r>
            <a:r>
              <a:rPr lang="en-US" sz="2000" b="1" dirty="0" err="1" smtClean="0"/>
              <a:t>fac</a:t>
            </a:r>
            <a:r>
              <a:rPr lang="en-US" sz="2000" b="1" dirty="0" smtClean="0"/>
              <a:t>(n-1) : n; }</a:t>
            </a:r>
          </a:p>
          <a:p>
            <a:pPr lvl="2"/>
            <a:r>
              <a:rPr lang="en-US" sz="1800" dirty="0" smtClean="0"/>
              <a:t>C++14 allows loops and simple variables in constexpr functions</a:t>
            </a:r>
          </a:p>
          <a:p>
            <a:pPr lvl="2"/>
            <a:r>
              <a:rPr lang="en-US" sz="1800" b="1" dirty="0" err="1" smtClean="0"/>
              <a:t>constexpr</a:t>
            </a:r>
            <a:r>
              <a:rPr lang="en-US" sz="1800" dirty="0" smtClean="0"/>
              <a:t> makes compile-time computation conventional and type safe</a:t>
            </a:r>
          </a:p>
          <a:p>
            <a:r>
              <a:rPr lang="en-US" sz="2400" dirty="0" smtClean="0"/>
              <a:t>Use variadic templates to deal </a:t>
            </a:r>
            <a:r>
              <a:rPr lang="en-US" sz="2400" dirty="0" smtClean="0"/>
              <a:t>with “complicated</a:t>
            </a:r>
            <a:r>
              <a:rPr lang="en-US" sz="2400" dirty="0" smtClean="0"/>
              <a:t>” arguments</a:t>
            </a:r>
          </a:p>
          <a:p>
            <a:pPr lvl="1"/>
            <a:r>
              <a:rPr lang="en-US" sz="1800" dirty="0" smtClean="0"/>
              <a:t>C++11</a:t>
            </a:r>
          </a:p>
          <a:p>
            <a:pPr lvl="1"/>
            <a:r>
              <a:rPr lang="en-US" sz="1800" dirty="0" smtClean="0"/>
              <a:t>More can be done to simplify: C++17</a:t>
            </a:r>
          </a:p>
          <a:p>
            <a:r>
              <a:rPr lang="en-US" sz="2400" dirty="0" smtClean="0"/>
              <a:t>Constrain template arguments</a:t>
            </a:r>
          </a:p>
          <a:p>
            <a:pPr lvl="1"/>
            <a:r>
              <a:rPr lang="en-US" sz="1800" dirty="0" smtClean="0"/>
              <a:t>Simplifies checking</a:t>
            </a:r>
          </a:p>
          <a:p>
            <a:pPr lvl="1"/>
            <a:r>
              <a:rPr lang="en-US" sz="1800" dirty="0" smtClean="0"/>
              <a:t>Improves error messages</a:t>
            </a:r>
          </a:p>
          <a:p>
            <a:pPr lvl="1"/>
            <a:r>
              <a:rPr lang="en-US" sz="1800" dirty="0" smtClean="0"/>
              <a:t>Enables overloading</a:t>
            </a:r>
          </a:p>
          <a:p>
            <a:r>
              <a:rPr lang="en-US" sz="2400" dirty="0" smtClean="0"/>
              <a:t>Leave template </a:t>
            </a:r>
            <a:r>
              <a:rPr lang="en-US" sz="2400" dirty="0" err="1" smtClean="0"/>
              <a:t>metaprogramming</a:t>
            </a:r>
            <a:r>
              <a:rPr lang="en-US" sz="2400" dirty="0" smtClean="0"/>
              <a:t> to experts and library implementers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400" y="3505200"/>
            <a:ext cx="685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Generic Programming is just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Traditional code</a:t>
            </a:r>
            <a:endParaRPr lang="en-US" sz="2400" dirty="0" smtClean="0"/>
          </a:p>
          <a:p>
            <a:pPr marL="857250" lvl="2" indent="0">
              <a:buNone/>
            </a:pPr>
            <a:r>
              <a:rPr lang="en-US" sz="2000" b="1" dirty="0" smtClean="0"/>
              <a:t>double </a:t>
            </a:r>
            <a:r>
              <a:rPr lang="en-US" sz="2000" b="1" dirty="0" err="1" smtClean="0"/>
              <a:t>sqrt</a:t>
            </a:r>
            <a:r>
              <a:rPr lang="en-US" sz="2000" b="1" dirty="0" smtClean="0"/>
              <a:t>(double d);	// </a:t>
            </a:r>
            <a:r>
              <a:rPr lang="en-US" sz="2000" i="1" dirty="0" smtClean="0"/>
              <a:t>C++84: accept any d that is a double</a:t>
            </a:r>
          </a:p>
          <a:p>
            <a:pPr marL="857250" lvl="2" indent="0">
              <a:buNone/>
            </a:pPr>
            <a:r>
              <a:rPr lang="en-US" sz="2000" b="1" dirty="0" smtClean="0"/>
              <a:t>int x = 7;</a:t>
            </a:r>
          </a:p>
          <a:p>
            <a:pPr marL="857250" lvl="2" indent="0">
              <a:buNone/>
            </a:pPr>
            <a:r>
              <a:rPr lang="en-US" sz="2000" b="1" dirty="0" smtClean="0"/>
              <a:t>double d2 = </a:t>
            </a:r>
            <a:r>
              <a:rPr lang="en-US" sz="2000" b="1" dirty="0" err="1" smtClean="0"/>
              <a:t>sqrt</a:t>
            </a:r>
            <a:r>
              <a:rPr lang="en-US" sz="2000" b="1" dirty="0" smtClean="0"/>
              <a:t>(x);	// </a:t>
            </a:r>
            <a:r>
              <a:rPr lang="en-US" sz="2000" i="1" dirty="0" smtClean="0"/>
              <a:t>fine: x can be used as a double</a:t>
            </a:r>
          </a:p>
          <a:p>
            <a:pPr marL="857250" lvl="2" indent="0">
              <a:buNone/>
            </a:pPr>
            <a:r>
              <a:rPr lang="en-US" sz="2000" b="1" dirty="0" smtClean="0"/>
              <a:t>double d3 = </a:t>
            </a:r>
            <a:r>
              <a:rPr lang="en-US" sz="2000" b="1" dirty="0" err="1" smtClean="0"/>
              <a:t>sqrt</a:t>
            </a:r>
            <a:r>
              <a:rPr lang="en-US" sz="2000" b="1" dirty="0" smtClean="0"/>
              <a:t>(&amp;x);	// </a:t>
            </a:r>
            <a:r>
              <a:rPr lang="en-US" sz="2000" i="1" dirty="0" smtClean="0"/>
              <a:t>error: &amp;x is not a double</a:t>
            </a:r>
          </a:p>
          <a:p>
            <a:pPr marL="857250" lvl="2" indent="0">
              <a:buNone/>
            </a:pPr>
            <a:endParaRPr lang="en-US" sz="2000" b="1" dirty="0" smtClean="0"/>
          </a:p>
          <a:p>
            <a:pPr marL="342900" lvl="2" indent="-342900"/>
            <a:r>
              <a:rPr lang="en-US" sz="2400" dirty="0" smtClean="0"/>
              <a:t>Generic code (</a:t>
            </a:r>
            <a:r>
              <a:rPr lang="en-US" sz="2000" i="1" dirty="0"/>
              <a:t>C++14 + </a:t>
            </a:r>
            <a:r>
              <a:rPr lang="en-US" sz="2000" i="1" dirty="0" smtClean="0"/>
              <a:t>concepts)</a:t>
            </a:r>
            <a:endParaRPr lang="en-US" sz="2000" dirty="0" smtClean="0"/>
          </a:p>
          <a:p>
            <a:pPr marL="857250" lvl="2" indent="0">
              <a:buNone/>
            </a:pPr>
            <a:r>
              <a:rPr lang="en-US" sz="2000" b="1" dirty="0"/>
              <a:t>void </a:t>
            </a:r>
            <a:r>
              <a:rPr lang="en-US" sz="2000" b="1" dirty="0" smtClean="0"/>
              <a:t>sort(Container&amp; c);	// </a:t>
            </a:r>
            <a:r>
              <a:rPr lang="en-US" sz="2000" i="1" dirty="0" smtClean="0"/>
              <a:t>accept any c that is a</a:t>
            </a:r>
            <a:r>
              <a:rPr lang="en-US" sz="2000" dirty="0" smtClean="0"/>
              <a:t> Container</a:t>
            </a:r>
          </a:p>
          <a:p>
            <a:pPr marL="857250" lvl="2" indent="0">
              <a:buNone/>
            </a:pPr>
            <a:r>
              <a:rPr lang="en-US" sz="2000" b="1" dirty="0" smtClean="0"/>
              <a:t>vector&lt;string&gt; </a:t>
            </a:r>
            <a:r>
              <a:rPr lang="en-US" sz="2000" b="1" dirty="0" err="1" smtClean="0"/>
              <a:t>vs</a:t>
            </a:r>
            <a:r>
              <a:rPr lang="en-US" sz="2000" b="1" dirty="0" smtClean="0"/>
              <a:t> { "Hello", </a:t>
            </a:r>
            <a:r>
              <a:rPr lang="en-US" sz="2000" b="1" dirty="0"/>
              <a:t>"</a:t>
            </a:r>
            <a:r>
              <a:rPr lang="en-US" sz="2000" b="1" dirty="0" smtClean="0"/>
              <a:t>new</a:t>
            </a:r>
            <a:r>
              <a:rPr lang="en-US" sz="2000" b="1" dirty="0"/>
              <a:t>"</a:t>
            </a:r>
            <a:r>
              <a:rPr lang="en-US" sz="2000" b="1" dirty="0" smtClean="0"/>
              <a:t>, </a:t>
            </a:r>
            <a:r>
              <a:rPr lang="en-US" sz="2000" b="1" dirty="0"/>
              <a:t>"</a:t>
            </a:r>
            <a:r>
              <a:rPr lang="en-US" sz="2000" b="1" dirty="0" smtClean="0"/>
              <a:t>World</a:t>
            </a:r>
            <a:r>
              <a:rPr lang="en-US" sz="2000" b="1" dirty="0"/>
              <a:t>"</a:t>
            </a:r>
            <a:r>
              <a:rPr lang="en-US" sz="2000" b="1" dirty="0" smtClean="0"/>
              <a:t> };</a:t>
            </a:r>
          </a:p>
          <a:p>
            <a:pPr marL="857250" lvl="2" indent="0">
              <a:buNone/>
            </a:pPr>
            <a:r>
              <a:rPr lang="en-US" sz="2000" b="1" dirty="0" smtClean="0"/>
              <a:t>sort(vs);			// </a:t>
            </a:r>
            <a:r>
              <a:rPr lang="en-US" sz="2000" i="1" dirty="0" smtClean="0"/>
              <a:t>fine: vs can be used as a Container</a:t>
            </a:r>
          </a:p>
          <a:p>
            <a:pPr marL="857250" lvl="2" indent="0">
              <a:buNone/>
            </a:pPr>
            <a:r>
              <a:rPr lang="en-US" sz="2000" b="1" dirty="0" smtClean="0"/>
              <a:t>sort(&amp;</a:t>
            </a:r>
            <a:r>
              <a:rPr lang="en-US" sz="2000" b="1" dirty="0" err="1" smtClean="0"/>
              <a:t>vs</a:t>
            </a:r>
            <a:r>
              <a:rPr lang="en-US" sz="2000" b="1" dirty="0" smtClean="0"/>
              <a:t>); 		// </a:t>
            </a:r>
            <a:r>
              <a:rPr lang="en-US" sz="2000" i="1" dirty="0" smtClean="0"/>
              <a:t>error: &amp;</a:t>
            </a:r>
            <a:r>
              <a:rPr lang="en-US" sz="2000" i="1" dirty="0" err="1" smtClean="0"/>
              <a:t>vs</a:t>
            </a:r>
            <a:r>
              <a:rPr lang="en-US" sz="2000" i="1" dirty="0" smtClean="0"/>
              <a:t> is not a Container</a:t>
            </a:r>
          </a:p>
          <a:p>
            <a:pPr marL="400050"/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specify requirements </a:t>
            </a:r>
            <a:r>
              <a:rPr lang="en-US" dirty="0" smtClean="0"/>
              <a:t>for </a:t>
            </a:r>
            <a:r>
              <a:rPr lang="en-US" dirty="0"/>
              <a:t>template arguments?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Concepts (aka “concepts lite”)</a:t>
            </a:r>
          </a:p>
          <a:p>
            <a:pPr marL="685800" lvl="1"/>
            <a:r>
              <a:rPr lang="en-US" sz="2000" dirty="0" smtClean="0"/>
              <a:t>state intent</a:t>
            </a:r>
          </a:p>
          <a:p>
            <a:pPr marL="1085850" lvl="2"/>
            <a:r>
              <a:rPr lang="en-US" sz="1800" dirty="0" smtClean="0"/>
              <a:t>Explicitly states requirements on argument types</a:t>
            </a:r>
          </a:p>
          <a:p>
            <a:pPr marL="685800" lvl="1"/>
            <a:r>
              <a:rPr lang="en-US" sz="2000" dirty="0" smtClean="0"/>
              <a:t>provides point-of-use checking</a:t>
            </a:r>
          </a:p>
          <a:p>
            <a:pPr marL="1085850" lvl="2"/>
            <a:r>
              <a:rPr lang="en-US" sz="1800" dirty="0" smtClean="0"/>
              <a:t>No checking of template definitions</a:t>
            </a:r>
            <a:endParaRPr lang="en-US" sz="1800" dirty="0"/>
          </a:p>
          <a:p>
            <a:pPr marL="685800" lvl="1"/>
            <a:r>
              <a:rPr lang="en-US" sz="2000" dirty="0" smtClean="0"/>
              <a:t>are predicates</a:t>
            </a:r>
          </a:p>
          <a:p>
            <a:pPr marL="1085850" lvl="2"/>
            <a:r>
              <a:rPr lang="en-US" sz="1800" dirty="0" smtClean="0"/>
              <a:t>Boolean constant expressions, incl. </a:t>
            </a:r>
            <a:r>
              <a:rPr lang="en-US" sz="1800" b="1" dirty="0" smtClean="0"/>
              <a:t>constexpr</a:t>
            </a:r>
            <a:r>
              <a:rPr lang="en-US" sz="1800" dirty="0" smtClean="0"/>
              <a:t> functions</a:t>
            </a:r>
            <a:endParaRPr lang="en-US" sz="2000" dirty="0" smtClean="0"/>
          </a:p>
          <a:p>
            <a:pPr marL="285750"/>
            <a:r>
              <a:rPr lang="en-US" sz="2000" dirty="0" smtClean="0"/>
              <a:t>Requirements analysis</a:t>
            </a:r>
          </a:p>
          <a:p>
            <a:pPr marL="685800" lvl="1"/>
            <a:r>
              <a:rPr lang="en-US" sz="1800" dirty="0" smtClean="0"/>
              <a:t>Alex </a:t>
            </a:r>
            <a:r>
              <a:rPr lang="en-US" sz="1800" dirty="0" err="1" smtClean="0"/>
              <a:t>Stepanov</a:t>
            </a:r>
            <a:r>
              <a:rPr lang="en-US" sz="1800" dirty="0" smtClean="0"/>
              <a:t>, </a:t>
            </a:r>
            <a:r>
              <a:rPr lang="en-US" sz="1800" dirty="0"/>
              <a:t>Andrew </a:t>
            </a:r>
            <a:r>
              <a:rPr lang="en-US" sz="1800" dirty="0" err="1"/>
              <a:t>Lumsdaine</a:t>
            </a:r>
            <a:r>
              <a:rPr lang="en-US" sz="1800" dirty="0"/>
              <a:t>, Sean </a:t>
            </a:r>
            <a:r>
              <a:rPr lang="en-US" sz="1800" dirty="0" smtClean="0"/>
              <a:t>Parent, Bjarne Stroustrup, Andrew Sutton, and a couple of dozen more</a:t>
            </a:r>
          </a:p>
          <a:p>
            <a:pPr marL="285750"/>
            <a:r>
              <a:rPr lang="en-US" sz="2000" dirty="0" smtClean="0"/>
              <a:t>Design </a:t>
            </a:r>
          </a:p>
          <a:p>
            <a:pPr marL="685800" lvl="1"/>
            <a:r>
              <a:rPr lang="en-US" sz="1800" dirty="0" smtClean="0"/>
              <a:t>Bjarne Stroustrup, Andrew Sutton, and Gabriel Dos Reis</a:t>
            </a:r>
            <a:endParaRPr lang="en-US" sz="2000" dirty="0" smtClean="0"/>
          </a:p>
          <a:p>
            <a:pPr marL="285750"/>
            <a:r>
              <a:rPr lang="en-US" sz="2000" dirty="0" smtClean="0"/>
              <a:t>Implementation</a:t>
            </a:r>
          </a:p>
          <a:p>
            <a:pPr marL="685800" lvl="1"/>
            <a:r>
              <a:rPr lang="en-US" sz="1800" dirty="0" smtClean="0"/>
              <a:t>Andrew Sutton in GCC</a:t>
            </a:r>
          </a:p>
          <a:p>
            <a:pPr marL="285750"/>
            <a:r>
              <a:rPr lang="en-US" sz="2000" dirty="0" smtClean="0"/>
              <a:t>TS in its final stages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4" descr="100_00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55" y="1752600"/>
            <a:ext cx="20002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6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kcastillohistory20.files.wordpress.com/2012/04/machiavel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9560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1999"/>
            <a:ext cx="8229600" cy="2514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… there </a:t>
            </a:r>
            <a:r>
              <a:rPr lang="en-US" sz="2400" dirty="0"/>
              <a:t>is nothing more difficult to carry </a:t>
            </a:r>
            <a:r>
              <a:rPr lang="en-US" sz="2400" dirty="0" smtClean="0"/>
              <a:t>out, nor </a:t>
            </a:r>
            <a:r>
              <a:rPr lang="en-US" sz="2400" dirty="0"/>
              <a:t>more doubtful of success, nor more </a:t>
            </a:r>
            <a:r>
              <a:rPr lang="en-US" sz="2400" dirty="0" smtClean="0"/>
              <a:t>dangerous to </a:t>
            </a:r>
            <a:r>
              <a:rPr lang="en-US" sz="2400" dirty="0"/>
              <a:t>handle, than to initiate a new order of </a:t>
            </a:r>
            <a:r>
              <a:rPr lang="en-US" sz="2400" dirty="0" smtClean="0"/>
              <a:t>things. For </a:t>
            </a:r>
            <a:r>
              <a:rPr lang="en-US" sz="2400" dirty="0"/>
              <a:t>the reformer makes enemies of all those </a:t>
            </a:r>
            <a:r>
              <a:rPr lang="en-US" sz="2400" dirty="0" smtClean="0"/>
              <a:t>who profit </a:t>
            </a:r>
            <a:r>
              <a:rPr lang="en-US" sz="2400" dirty="0"/>
              <a:t>by the old order, and only </a:t>
            </a:r>
            <a:r>
              <a:rPr lang="en-US" sz="2400" dirty="0" smtClean="0"/>
              <a:t>lukewarm defenders </a:t>
            </a:r>
            <a:r>
              <a:rPr lang="en-US" sz="2400" dirty="0"/>
              <a:t>in all those who would profit by </a:t>
            </a:r>
            <a:r>
              <a:rPr lang="en-US" sz="2400" dirty="0" smtClean="0"/>
              <a:t>the new order …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4038600"/>
            <a:ext cx="1981200" cy="2286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We are heavily invested in C++98 code, techniques, and tools, so 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14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678363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A concept is a predicate on one or more arguments</a:t>
            </a:r>
          </a:p>
          <a:p>
            <a:pPr lvl="1"/>
            <a:r>
              <a:rPr lang="en-US" sz="2000" dirty="0" smtClean="0"/>
              <a:t>E.g. </a:t>
            </a:r>
            <a:r>
              <a:rPr lang="en-US" sz="2000" b="1" dirty="0" smtClean="0"/>
              <a:t>Sequence&lt;T&gt;	// </a:t>
            </a:r>
            <a:r>
              <a:rPr lang="en-US" sz="2000" i="1" dirty="0" smtClean="0"/>
              <a:t>is T a Sequence?</a:t>
            </a:r>
          </a:p>
          <a:p>
            <a:pPr lvl="1"/>
            <a:endParaRPr lang="en-US" sz="2000" i="1" dirty="0"/>
          </a:p>
          <a:p>
            <a:pPr lvl="0"/>
            <a:r>
              <a:rPr lang="en-US" sz="2400" dirty="0" smtClean="0"/>
              <a:t>Template declaration</a:t>
            </a:r>
          </a:p>
          <a:p>
            <a:pPr marL="800100" lvl="2" indent="0">
              <a:buNone/>
            </a:pPr>
            <a:r>
              <a:rPr lang="en-US" sz="1800" b="1" dirty="0"/>
              <a:t>template </a:t>
            </a:r>
            <a:r>
              <a:rPr lang="en-US" sz="1800" b="1" dirty="0" smtClean="0"/>
              <a:t>&lt;typename </a:t>
            </a:r>
            <a:r>
              <a:rPr lang="en-US" sz="1800" b="1" dirty="0"/>
              <a:t>S, typename </a:t>
            </a:r>
            <a:r>
              <a:rPr lang="en-US" sz="1800" b="1" dirty="0" smtClean="0"/>
              <a:t>T&gt;</a:t>
            </a:r>
          </a:p>
          <a:p>
            <a:pPr marL="800100" lvl="2" indent="0">
              <a:buNone/>
            </a:pPr>
            <a:r>
              <a:rPr lang="en-US" sz="1800" b="1" dirty="0" smtClean="0"/>
              <a:t>	  requires Sequence&lt;S&gt; &amp;&amp; </a:t>
            </a:r>
            <a:r>
              <a:rPr lang="en-US" sz="1800" b="1" dirty="0" err="1" smtClean="0"/>
              <a:t>Equality_comparable</a:t>
            </a:r>
            <a:r>
              <a:rPr lang="en-US" sz="1800" b="1" dirty="0" smtClean="0"/>
              <a:t>&lt;Value_type&lt;S&gt;,T&gt;</a:t>
            </a:r>
            <a:endParaRPr lang="en-US" sz="1800" b="1" dirty="0"/>
          </a:p>
          <a:p>
            <a:pPr marL="800100" lvl="2" indent="0">
              <a:buNone/>
            </a:pPr>
            <a:r>
              <a:rPr lang="en-US" sz="1800" b="1" dirty="0" smtClean="0"/>
              <a:t>	      Iterator&lt;S&gt; find(S&amp; </a:t>
            </a:r>
            <a:r>
              <a:rPr lang="en-US" sz="1800" b="1" dirty="0" err="1"/>
              <a:t>seq</a:t>
            </a:r>
            <a:r>
              <a:rPr lang="en-US" sz="1800" b="1" dirty="0"/>
              <a:t>, const T&amp; value</a:t>
            </a:r>
            <a:r>
              <a:rPr lang="en-US" sz="1800" b="1" dirty="0" smtClean="0"/>
              <a:t>);</a:t>
            </a:r>
          </a:p>
          <a:p>
            <a:pPr marL="400050" lvl="1" indent="0">
              <a:buNone/>
            </a:pPr>
            <a:endParaRPr lang="en-US" sz="1800" b="1" dirty="0" smtClean="0"/>
          </a:p>
          <a:p>
            <a:pPr marL="285750"/>
            <a:r>
              <a:rPr lang="en-US" sz="2200" dirty="0" smtClean="0"/>
              <a:t>Template use</a:t>
            </a:r>
          </a:p>
          <a:p>
            <a:pPr marL="800100" lvl="2" indent="0">
              <a:buNone/>
            </a:pPr>
            <a:r>
              <a:rPr lang="en-US" sz="1800" b="1" dirty="0" smtClean="0"/>
              <a:t>void use(vector&lt;string&gt;&amp; </a:t>
            </a:r>
            <a:r>
              <a:rPr lang="en-US" sz="1800" b="1" dirty="0" err="1" smtClean="0"/>
              <a:t>vs</a:t>
            </a:r>
            <a:r>
              <a:rPr lang="en-US" sz="1800" b="1" dirty="0"/>
              <a:t>)</a:t>
            </a:r>
            <a:endParaRPr lang="en-US" sz="1800" b="1" dirty="0" smtClean="0"/>
          </a:p>
          <a:p>
            <a:pPr marL="800100" lvl="2" indent="0">
              <a:buNone/>
            </a:pPr>
            <a:r>
              <a:rPr lang="en-US" sz="1800" b="1" dirty="0" smtClean="0"/>
              <a:t>{</a:t>
            </a:r>
          </a:p>
          <a:p>
            <a:pPr marL="1257300" lvl="3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auto p = find(</a:t>
            </a:r>
            <a:r>
              <a:rPr lang="en-US" sz="1800" b="1" dirty="0" err="1" smtClean="0"/>
              <a:t>vs</a:t>
            </a:r>
            <a:r>
              <a:rPr lang="en-US" sz="1800" b="1" dirty="0"/>
              <a:t>,"Jabberwocky</a:t>
            </a:r>
            <a:r>
              <a:rPr lang="en-US" sz="1800" b="1" dirty="0" smtClean="0"/>
              <a:t>");</a:t>
            </a:r>
          </a:p>
          <a:p>
            <a:pPr marL="800100" lvl="2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	// </a:t>
            </a:r>
            <a:r>
              <a:rPr lang="en-US" sz="1800" i="1" dirty="0" smtClean="0"/>
              <a:t>…</a:t>
            </a:r>
            <a:endParaRPr lang="en-US" sz="1800" i="1" dirty="0"/>
          </a:p>
          <a:p>
            <a:pPr marL="800100" lvl="2" indent="0">
              <a:buNone/>
            </a:pPr>
            <a:r>
              <a:rPr lang="en-US" sz="1800" b="1" dirty="0" smtClean="0"/>
              <a:t>}</a:t>
            </a:r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Error handling is simple (and fast)</a:t>
            </a:r>
          </a:p>
          <a:p>
            <a:endParaRPr lang="en-US" sz="1100" dirty="0" smtClean="0"/>
          </a:p>
          <a:p>
            <a:pPr marL="400050" lvl="1" indent="0">
              <a:buNone/>
            </a:pPr>
            <a:r>
              <a:rPr lang="en-US" sz="2000" b="1" dirty="0" smtClean="0"/>
              <a:t>template&lt;</a:t>
            </a:r>
            <a:r>
              <a:rPr lang="en-US" sz="2000" b="1" dirty="0" err="1" smtClean="0"/>
              <a:t>typename</a:t>
            </a:r>
            <a:r>
              <a:rPr lang="en-US" sz="2000" b="1" dirty="0" smtClean="0"/>
              <a:t> </a:t>
            </a:r>
            <a:r>
              <a:rPr lang="en-US" sz="2000" b="1" dirty="0" err="1"/>
              <a:t>Cont</a:t>
            </a:r>
            <a:r>
              <a:rPr lang="en-US" sz="2000" b="1" dirty="0" smtClean="0"/>
              <a:t>&gt;</a:t>
            </a:r>
          </a:p>
          <a:p>
            <a:pPr marL="40005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requires Sortable&lt;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    // </a:t>
            </a:r>
            <a:r>
              <a:rPr lang="en-US" sz="1800" i="1" dirty="0" smtClean="0"/>
              <a:t>Sortable is a Sequence with random access</a:t>
            </a:r>
            <a:endParaRPr lang="en-US" sz="2000" i="1" dirty="0"/>
          </a:p>
          <a:p>
            <a:pPr marL="400050" lvl="1" indent="0">
              <a:buNone/>
            </a:pPr>
            <a:r>
              <a:rPr lang="en-US" sz="2000" b="1" dirty="0" smtClean="0"/>
              <a:t>	         void </a:t>
            </a:r>
            <a:r>
              <a:rPr lang="en-US" sz="2000" b="1" dirty="0"/>
              <a:t>sort(</a:t>
            </a:r>
            <a:r>
              <a:rPr lang="en-US" sz="2000" b="1" dirty="0" err="1"/>
              <a:t>Cont</a:t>
            </a:r>
            <a:r>
              <a:rPr lang="en-US" sz="2000" b="1" dirty="0"/>
              <a:t>&amp; container</a:t>
            </a:r>
            <a:r>
              <a:rPr lang="en-US" sz="2000" b="1" dirty="0" smtClean="0"/>
              <a:t>);</a:t>
            </a:r>
          </a:p>
          <a:p>
            <a:pPr marL="400050" lvl="1" indent="0">
              <a:buNone/>
            </a:pPr>
            <a:endParaRPr lang="en-US" sz="2000" b="1" dirty="0" smtClean="0"/>
          </a:p>
          <a:p>
            <a:pPr marL="400050" lvl="1" indent="0">
              <a:buNone/>
            </a:pPr>
            <a:r>
              <a:rPr lang="en-US" sz="2000" b="1" dirty="0" smtClean="0"/>
              <a:t>vector&lt;double&gt; </a:t>
            </a:r>
            <a:r>
              <a:rPr lang="en-US" sz="2000" b="1" dirty="0" err="1" smtClean="0"/>
              <a:t>vec</a:t>
            </a:r>
            <a:r>
              <a:rPr lang="en-US" sz="2000" b="1" dirty="0" smtClean="0"/>
              <a:t> {1.2, 4.5, 0.5, -1.2};</a:t>
            </a:r>
          </a:p>
          <a:p>
            <a:pPr marL="400050" lvl="1" indent="0">
              <a:buNone/>
            </a:pPr>
            <a:r>
              <a:rPr lang="en-US" sz="2000" b="1" dirty="0"/>
              <a:t>list&lt;int&gt; </a:t>
            </a:r>
            <a:r>
              <a:rPr lang="en-US" sz="2000" b="1" dirty="0" err="1" smtClean="0"/>
              <a:t>lst</a:t>
            </a:r>
            <a:r>
              <a:rPr lang="en-US" sz="2000" b="1" dirty="0" smtClean="0"/>
              <a:t> {1, 3, 5, 4, 6, 8,2};</a:t>
            </a:r>
          </a:p>
          <a:p>
            <a:pPr marL="400050" lvl="1" indent="0">
              <a:buNone/>
            </a:pPr>
            <a:r>
              <a:rPr lang="en-US" sz="2000" b="1" dirty="0" smtClean="0"/>
              <a:t>sort(</a:t>
            </a:r>
            <a:r>
              <a:rPr lang="en-US" sz="2000" b="1" dirty="0" err="1" smtClean="0"/>
              <a:t>vec</a:t>
            </a:r>
            <a:r>
              <a:rPr lang="en-US" sz="2000" b="1" dirty="0" smtClean="0"/>
              <a:t>);	// </a:t>
            </a:r>
            <a:r>
              <a:rPr lang="en-US" sz="2000" i="1" dirty="0" smtClean="0"/>
              <a:t>OK</a:t>
            </a:r>
            <a:endParaRPr lang="en-US" sz="2000" i="1" dirty="0"/>
          </a:p>
          <a:p>
            <a:pPr marL="400050" lvl="1" indent="0">
              <a:buNone/>
            </a:pPr>
            <a:r>
              <a:rPr lang="en-US" sz="2000" b="1" dirty="0" smtClean="0"/>
              <a:t>sort(</a:t>
            </a:r>
            <a:r>
              <a:rPr lang="en-US" sz="2000" b="1" dirty="0" err="1" smtClean="0"/>
              <a:t>lst</a:t>
            </a:r>
            <a:r>
              <a:rPr lang="en-US" sz="2000" b="1" dirty="0" smtClean="0"/>
              <a:t>);	// </a:t>
            </a:r>
            <a:r>
              <a:rPr lang="en-US" sz="2000" i="1" dirty="0" smtClean="0"/>
              <a:t>Error at (this) point of use</a:t>
            </a:r>
          </a:p>
          <a:p>
            <a:pPr marL="400050" lvl="1" indent="0">
              <a:buNone/>
            </a:pPr>
            <a:endParaRPr lang="en-US" sz="2000" i="1" dirty="0" smtClean="0"/>
          </a:p>
          <a:p>
            <a:r>
              <a:rPr lang="en-US" sz="2400" dirty="0" smtClean="0"/>
              <a:t>Actual error message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error</a:t>
            </a:r>
            <a:r>
              <a:rPr lang="en-US" sz="2000" dirty="0">
                <a:solidFill>
                  <a:srgbClr val="FF0000"/>
                </a:solidFill>
              </a:rPr>
              <a:t>: ‘list&lt;int&gt;’ does not satisfy the constraint ‘Sortable</a:t>
            </a:r>
            <a:r>
              <a:rPr lang="en-US" sz="2000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sz="2000" dirty="0" smtClean="0"/>
              <a:t>More information upon request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Yes, you can defined your own concepts</a:t>
            </a:r>
          </a:p>
          <a:p>
            <a:pPr lvl="1"/>
            <a:r>
              <a:rPr lang="en-US" sz="2000" dirty="0" smtClean="0"/>
              <a:t>They are simply compile-time constant expressions</a:t>
            </a:r>
          </a:p>
          <a:p>
            <a:pPr lvl="1"/>
            <a:r>
              <a:rPr lang="en-US" sz="2000" dirty="0" smtClean="0"/>
              <a:t>You can use standard-library </a:t>
            </a:r>
            <a:r>
              <a:rPr lang="en-US" sz="2000" b="1" dirty="0" err="1" smtClean="0"/>
              <a:t>type_traits</a:t>
            </a:r>
            <a:endParaRPr lang="en-US" sz="2000" b="1" dirty="0" smtClean="0"/>
          </a:p>
          <a:p>
            <a:pPr lvl="1"/>
            <a:r>
              <a:rPr lang="en-US" sz="2000" dirty="0" smtClean="0"/>
              <a:t>You can test for valid expressions</a:t>
            </a:r>
          </a:p>
          <a:p>
            <a:pPr lvl="2"/>
            <a:r>
              <a:rPr lang="en-US" sz="1800" b="1" dirty="0" smtClean="0"/>
              <a:t>requires(C x) { {f(x)}-&gt;int; }</a:t>
            </a:r>
            <a:r>
              <a:rPr lang="en-US" sz="1800" dirty="0" smtClean="0"/>
              <a:t>		</a:t>
            </a:r>
            <a:r>
              <a:rPr lang="en-US" sz="1800" b="1" dirty="0" smtClean="0"/>
              <a:t>// </a:t>
            </a:r>
            <a:r>
              <a:rPr lang="en-US" sz="1600" i="1" dirty="0" smtClean="0"/>
              <a:t>you can call f(x) when x is a C</a:t>
            </a:r>
            <a:br>
              <a:rPr lang="en-US" sz="1600" i="1" dirty="0" smtClean="0"/>
            </a:br>
            <a:r>
              <a:rPr lang="en-US" sz="1600" i="1" dirty="0" smtClean="0"/>
              <a:t>				</a:t>
            </a:r>
            <a:r>
              <a:rPr lang="en-US" sz="1600" b="1" dirty="0" smtClean="0"/>
              <a:t>//</a:t>
            </a:r>
            <a:r>
              <a:rPr lang="en-US" sz="1600" i="1" dirty="0" smtClean="0"/>
              <a:t> and convert the result to an int</a:t>
            </a:r>
          </a:p>
          <a:p>
            <a:r>
              <a:rPr lang="en-US" sz="2400" dirty="0" smtClean="0"/>
              <a:t>Yes, there is/will be a standard library of concepts</a:t>
            </a:r>
          </a:p>
          <a:p>
            <a:pPr lvl="1"/>
            <a:r>
              <a:rPr lang="en-US" sz="2000" dirty="0" smtClean="0"/>
              <a:t>With concepts like Regular, Ordered, Iterator, Container, Number</a:t>
            </a:r>
          </a:p>
          <a:p>
            <a:r>
              <a:rPr lang="en-US" sz="2400" dirty="0" smtClean="0"/>
              <a:t>No, concepts are not base classes</a:t>
            </a:r>
          </a:p>
          <a:p>
            <a:pPr lvl="1"/>
            <a:r>
              <a:rPr lang="en-US" sz="2000" dirty="0" smtClean="0"/>
              <a:t>But you can write a concept that requires a particular base class</a:t>
            </a:r>
          </a:p>
          <a:p>
            <a:r>
              <a:rPr lang="en-US" sz="2400" dirty="0" smtClean="0"/>
              <a:t>No, concepts are not Java/C# interfaces</a:t>
            </a:r>
          </a:p>
          <a:p>
            <a:pPr lvl="1"/>
            <a:r>
              <a:rPr lang="en-US" sz="2000" dirty="0" smtClean="0"/>
              <a:t>You don’t have to modify types to make them match specifications</a:t>
            </a:r>
          </a:p>
          <a:p>
            <a:r>
              <a:rPr lang="en-US" sz="2400" dirty="0" smtClean="0"/>
              <a:t>No, concepts are not sets of function signatures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3" descr="C:\Users\bs\Pictures\2011\2011_05_16\P51616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90600"/>
            <a:ext cx="233486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9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But what if we wanted to sort a list?</a:t>
            </a:r>
          </a:p>
          <a:p>
            <a:endParaRPr lang="en-US" sz="2400" dirty="0" smtClean="0"/>
          </a:p>
          <a:p>
            <a:pPr marL="400050" lvl="1" indent="0">
              <a:buNone/>
            </a:pPr>
            <a:r>
              <a:rPr lang="en-US" sz="1900" b="1" dirty="0"/>
              <a:t>template&lt;Sortable </a:t>
            </a:r>
            <a:r>
              <a:rPr lang="en-US" sz="1900" b="1" dirty="0" err="1"/>
              <a:t>Cont</a:t>
            </a:r>
            <a:r>
              <a:rPr lang="en-US" sz="1900" b="1" dirty="0" smtClean="0"/>
              <a:t>&gt;	// </a:t>
            </a:r>
            <a:r>
              <a:rPr lang="en-US" sz="1900" i="1" dirty="0" smtClean="0"/>
              <a:t>shorthand: </a:t>
            </a:r>
            <a:r>
              <a:rPr lang="en-US" sz="1900" i="1" dirty="0" err="1" smtClean="0"/>
              <a:t>Cont</a:t>
            </a:r>
            <a:r>
              <a:rPr lang="en-US" sz="1900" i="1" dirty="0" smtClean="0"/>
              <a:t> is a type that is Sortable </a:t>
            </a:r>
            <a:endParaRPr lang="en-US" sz="1900" i="1" dirty="0"/>
          </a:p>
          <a:p>
            <a:pPr marL="400050" lvl="1" indent="0">
              <a:buNone/>
            </a:pPr>
            <a:r>
              <a:rPr lang="en-US" sz="1900" b="1" dirty="0"/>
              <a:t>	void sort(</a:t>
            </a:r>
            <a:r>
              <a:rPr lang="en-US" sz="1900" b="1" dirty="0" err="1"/>
              <a:t>Cont</a:t>
            </a:r>
            <a:r>
              <a:rPr lang="en-US" sz="1900" b="1" dirty="0"/>
              <a:t>&amp; container</a:t>
            </a:r>
            <a:r>
              <a:rPr lang="en-US" sz="1900" b="1" dirty="0" smtClean="0"/>
              <a:t>);</a:t>
            </a:r>
          </a:p>
          <a:p>
            <a:pPr marL="400050" lvl="1" indent="0">
              <a:buNone/>
            </a:pPr>
            <a:endParaRPr lang="en-US" sz="1900" b="1" dirty="0" smtClean="0"/>
          </a:p>
          <a:p>
            <a:pPr marL="400050" lvl="1" indent="0">
              <a:buNone/>
            </a:pPr>
            <a:r>
              <a:rPr lang="en-US" sz="1900" b="1" dirty="0" smtClean="0"/>
              <a:t>template&lt;Sequence 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&gt;</a:t>
            </a:r>
            <a:endParaRPr lang="en-US" sz="1900" b="1" dirty="0"/>
          </a:p>
          <a:p>
            <a:pPr marL="400050" lvl="1" indent="0">
              <a:buNone/>
            </a:pPr>
            <a:r>
              <a:rPr lang="en-US" sz="1900" b="1" dirty="0"/>
              <a:t>	void </a:t>
            </a:r>
            <a:r>
              <a:rPr lang="en-US" sz="1900" b="1" dirty="0" smtClean="0"/>
              <a:t>sort(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&amp; 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)     // </a:t>
            </a:r>
            <a:r>
              <a:rPr lang="en-US" sz="1900" i="1" dirty="0" smtClean="0"/>
              <a:t>sort a sequence that doesn’t offer random access</a:t>
            </a:r>
          </a:p>
          <a:p>
            <a:pPr marL="400050" lvl="1" indent="0">
              <a:buNone/>
            </a:pPr>
            <a:r>
              <a:rPr lang="en-US" sz="1900" b="1" dirty="0"/>
              <a:t>	</a:t>
            </a:r>
            <a:r>
              <a:rPr lang="en-US" sz="1900" b="1" dirty="0" smtClean="0"/>
              <a:t>{</a:t>
            </a:r>
          </a:p>
          <a:p>
            <a:pPr marL="400050" lvl="1" indent="0">
              <a:buNone/>
            </a:pPr>
            <a:r>
              <a:rPr lang="en-US" sz="1900" b="1" dirty="0"/>
              <a:t>	</a:t>
            </a:r>
            <a:r>
              <a:rPr lang="en-US" sz="1900" b="1" dirty="0" smtClean="0"/>
              <a:t>	vector&lt;Value_type&lt;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&gt;&gt; v {begin(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),end(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)};</a:t>
            </a:r>
          </a:p>
          <a:p>
            <a:pPr marL="400050" lvl="1" indent="0">
              <a:buNone/>
            </a:pPr>
            <a:r>
              <a:rPr lang="en-US" sz="1900" b="1" dirty="0"/>
              <a:t>	</a:t>
            </a:r>
            <a:r>
              <a:rPr lang="en-US" sz="1900" b="1" dirty="0" smtClean="0"/>
              <a:t>	sort(v);</a:t>
            </a:r>
          </a:p>
          <a:p>
            <a:pPr marL="400050" lvl="1" indent="0">
              <a:buNone/>
            </a:pPr>
            <a:r>
              <a:rPr lang="en-US" sz="1900" b="1" dirty="0"/>
              <a:t>	</a:t>
            </a:r>
            <a:r>
              <a:rPr lang="en-US" sz="1900" b="1" dirty="0" smtClean="0"/>
              <a:t>	copy(begin(v),end(v),</a:t>
            </a:r>
            <a:r>
              <a:rPr lang="en-US" sz="1900" b="1" dirty="0" err="1" smtClean="0"/>
              <a:t>seq</a:t>
            </a:r>
            <a:r>
              <a:rPr lang="en-US" sz="1900" b="1" dirty="0" smtClean="0"/>
              <a:t>);</a:t>
            </a:r>
          </a:p>
          <a:p>
            <a:pPr marL="400050" lvl="1" indent="0">
              <a:buNone/>
            </a:pPr>
            <a:r>
              <a:rPr lang="en-US" sz="1900" b="1" dirty="0"/>
              <a:t>	</a:t>
            </a:r>
            <a:r>
              <a:rPr lang="en-US" sz="1900" b="1" dirty="0" smtClean="0"/>
              <a:t>}</a:t>
            </a:r>
          </a:p>
          <a:p>
            <a:pPr marL="400050" lvl="1" indent="0">
              <a:buNone/>
            </a:pPr>
            <a:endParaRPr lang="en-US" sz="1900" b="1" dirty="0"/>
          </a:p>
          <a:p>
            <a:pPr marL="400050" lvl="1" indent="0">
              <a:buNone/>
            </a:pPr>
            <a:r>
              <a:rPr lang="en-US" sz="1900" b="1" dirty="0" smtClean="0"/>
              <a:t>sort(</a:t>
            </a:r>
            <a:r>
              <a:rPr lang="en-US" sz="1900" b="1" dirty="0" err="1" smtClean="0"/>
              <a:t>vec</a:t>
            </a:r>
            <a:r>
              <a:rPr lang="en-US" sz="1900" b="1" dirty="0"/>
              <a:t>);	// </a:t>
            </a:r>
            <a:r>
              <a:rPr lang="en-US" sz="1900" i="1" dirty="0" smtClean="0"/>
              <a:t>OK: use sort of Sortable</a:t>
            </a:r>
            <a:endParaRPr lang="en-US" sz="1900" i="1" dirty="0"/>
          </a:p>
          <a:p>
            <a:pPr marL="400050" lvl="1" indent="0">
              <a:buNone/>
            </a:pPr>
            <a:r>
              <a:rPr lang="en-US" sz="1900" b="1" dirty="0"/>
              <a:t>sort(</a:t>
            </a:r>
            <a:r>
              <a:rPr lang="en-US" sz="1900" b="1" dirty="0" err="1"/>
              <a:t>lst</a:t>
            </a:r>
            <a:r>
              <a:rPr lang="en-US" sz="1900" b="1" dirty="0"/>
              <a:t>);	// </a:t>
            </a:r>
            <a:r>
              <a:rPr lang="en-US" sz="1900" i="1" dirty="0" smtClean="0"/>
              <a:t>OK: use sort of Sequence</a:t>
            </a:r>
            <a:endParaRPr lang="en-US" sz="1900" i="1" dirty="0"/>
          </a:p>
          <a:p>
            <a:pPr marL="400050" lvl="1" indent="0">
              <a:buNone/>
            </a:pPr>
            <a:endParaRPr lang="en-US" sz="2000" b="1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Concepts work for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Gratuitous showoff of lambda “magic”</a:t>
            </a:r>
          </a:p>
          <a:p>
            <a:endParaRPr lang="en-US" sz="2400" dirty="0" smtClean="0"/>
          </a:p>
          <a:p>
            <a:pPr marL="457200" lvl="1" indent="0">
              <a:buNone/>
            </a:pPr>
            <a:r>
              <a:rPr lang="en-US" sz="2000" b="1" dirty="0" smtClean="0"/>
              <a:t>auto inc1(Number </a:t>
            </a:r>
            <a:r>
              <a:rPr lang="en-US" sz="2000" b="1" dirty="0"/>
              <a:t>x) { return x+1; </a:t>
            </a:r>
            <a:r>
              <a:rPr lang="en-US" sz="2000" b="1" dirty="0" smtClean="0"/>
              <a:t>}	//</a:t>
            </a:r>
            <a:r>
              <a:rPr lang="en-US" sz="2000" i="1" dirty="0" smtClean="0"/>
              <a:t> inc1 increments a Number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/>
              <a:t>auto z5 = </a:t>
            </a:r>
            <a:r>
              <a:rPr lang="en-US" sz="2000" b="1" dirty="0" err="1"/>
              <a:t>incr</a:t>
            </a:r>
            <a:r>
              <a:rPr lang="en-US" sz="2000" b="1" dirty="0"/>
              <a:t>(4</a:t>
            </a:r>
            <a:r>
              <a:rPr lang="en-US" sz="2000" b="1" dirty="0" smtClean="0"/>
              <a:t>);</a:t>
            </a:r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/>
              <a:t>auto plus = </a:t>
            </a:r>
            <a:r>
              <a:rPr lang="en-US" sz="2000" b="1" dirty="0" smtClean="0"/>
              <a:t>[](Number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1" dirty="0"/>
              <a:t>) </a:t>
            </a:r>
            <a:r>
              <a:rPr lang="en-US" sz="2000" b="1" dirty="0" smtClean="0"/>
              <a:t>{   // </a:t>
            </a:r>
            <a:r>
              <a:rPr lang="en-US" sz="2000" i="1" dirty="0" smtClean="0"/>
              <a:t>nested lambda; see Chris </a:t>
            </a:r>
            <a:r>
              <a:rPr lang="en-US" sz="2000" i="1" dirty="0" err="1" smtClean="0"/>
              <a:t>Kohlhepp</a:t>
            </a:r>
            <a:r>
              <a:rPr lang="en-US" sz="2000" i="1" dirty="0" smtClean="0"/>
              <a:t> article</a:t>
            </a:r>
            <a:endParaRPr lang="en-US" sz="2000" b="1" dirty="0" smtClean="0"/>
          </a:p>
          <a:p>
            <a:pPr marL="45720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	return [](Number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1" dirty="0"/>
              <a:t>) { return </a:t>
            </a:r>
            <a:r>
              <a:rPr lang="en-US" sz="2000" b="1" dirty="0" err="1">
                <a:solidFill>
                  <a:srgbClr val="FF0000"/>
                </a:solidFill>
              </a:rPr>
              <a:t>x+y</a:t>
            </a:r>
            <a:r>
              <a:rPr lang="en-US" sz="2000" b="1" dirty="0"/>
              <a:t>; </a:t>
            </a:r>
            <a:r>
              <a:rPr lang="en-US" sz="2000" b="1" dirty="0" smtClean="0"/>
              <a:t>}</a:t>
            </a:r>
          </a:p>
          <a:p>
            <a:pPr marL="457200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       } ;</a:t>
            </a:r>
          </a:p>
          <a:p>
            <a:pPr marL="457200" lvl="1" indent="0">
              <a:buNone/>
            </a:pPr>
            <a:r>
              <a:rPr lang="en-US" sz="2000" b="1" dirty="0" smtClean="0"/>
              <a:t>auto inc4 </a:t>
            </a:r>
            <a:r>
              <a:rPr lang="en-US" sz="2000" b="1" dirty="0"/>
              <a:t>= </a:t>
            </a:r>
            <a:r>
              <a:rPr lang="en-US" sz="2000" b="1" dirty="0" smtClean="0"/>
              <a:t>plus(4</a:t>
            </a:r>
            <a:r>
              <a:rPr lang="en-US" sz="2000" b="1" dirty="0"/>
              <a:t>);	// </a:t>
            </a:r>
            <a:r>
              <a:rPr lang="en-US" sz="2000" i="1" dirty="0" smtClean="0"/>
              <a:t>inc4 </a:t>
            </a:r>
            <a:r>
              <a:rPr lang="en-US" sz="2000" i="1" dirty="0"/>
              <a:t>is a function adding 4 to its </a:t>
            </a:r>
            <a:r>
              <a:rPr lang="en-US" sz="2000" i="1" dirty="0" smtClean="0"/>
              <a:t>Number argument</a:t>
            </a: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 smtClean="0"/>
              <a:t>auto </a:t>
            </a:r>
            <a:r>
              <a:rPr lang="en-US" sz="2000" b="1" dirty="0"/>
              <a:t>z6 = </a:t>
            </a:r>
            <a:r>
              <a:rPr lang="en-US" sz="2000" b="1" dirty="0" smtClean="0"/>
              <a:t>inc4(2);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/>
              <a:t>auto z10 = plus(4)(6</a:t>
            </a:r>
            <a:r>
              <a:rPr lang="en-US" sz="2000" b="1" dirty="0" smtClean="0"/>
              <a:t>);</a:t>
            </a:r>
          </a:p>
          <a:p>
            <a:pPr marL="457200" lvl="1" indent="0">
              <a:buNone/>
            </a:pPr>
            <a:endParaRPr lang="en-US" sz="2000" b="1" dirty="0" smtClean="0"/>
          </a:p>
          <a:p>
            <a:r>
              <a:rPr lang="en-US" sz="2400" dirty="0" smtClean="0"/>
              <a:t>Different people have different ideas of what is simple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auto</a:t>
            </a:r>
            <a:r>
              <a:rPr lang="en-US" dirty="0" smtClean="0"/>
              <a:t> is the least constrained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Gratuitous showoff of lambda “magic”</a:t>
            </a:r>
          </a:p>
          <a:p>
            <a:endParaRPr lang="en-US" sz="2400" dirty="0" smtClean="0"/>
          </a:p>
          <a:p>
            <a:pPr marL="457200" lvl="1" indent="0">
              <a:buNone/>
            </a:pPr>
            <a:r>
              <a:rPr lang="en-US" sz="2000" b="1" dirty="0" smtClean="0"/>
              <a:t>auto inc1(auto x) { return x+1; }</a:t>
            </a:r>
            <a:br>
              <a:rPr lang="en-US" sz="2000" b="1" dirty="0" smtClean="0"/>
            </a:br>
            <a:r>
              <a:rPr lang="en-US" sz="2000" b="1" dirty="0" smtClean="0"/>
              <a:t>auto z5 = </a:t>
            </a:r>
            <a:r>
              <a:rPr lang="en-US" sz="2000" b="1" dirty="0" err="1" smtClean="0"/>
              <a:t>incr</a:t>
            </a:r>
            <a:r>
              <a:rPr lang="en-US" sz="2000" b="1" dirty="0" smtClean="0"/>
              <a:t>(4);</a:t>
            </a:r>
          </a:p>
          <a:p>
            <a:pPr marL="457200" lvl="1" indent="0">
              <a:buNone/>
            </a:pPr>
            <a:endParaRPr lang="en-US" sz="2000" b="1" dirty="0" smtClean="0"/>
          </a:p>
          <a:p>
            <a:pPr marL="457200" lvl="1" indent="0">
              <a:buNone/>
            </a:pPr>
            <a:r>
              <a:rPr lang="en-US" sz="2000" b="1" dirty="0" smtClean="0"/>
              <a:t>auto plus = [](auto </a:t>
            </a:r>
            <a:r>
              <a:rPr lang="en-US" sz="2000" b="1" dirty="0" smtClean="0">
                <a:solidFill>
                  <a:srgbClr val="FF0000"/>
                </a:solidFill>
              </a:rPr>
              <a:t>x</a:t>
            </a:r>
            <a:r>
              <a:rPr lang="en-US" sz="2000" b="1" dirty="0" smtClean="0"/>
              <a:t>) { return [](auto </a:t>
            </a:r>
            <a:r>
              <a:rPr lang="en-US" sz="2000" b="1" dirty="0" smtClean="0">
                <a:solidFill>
                  <a:srgbClr val="FF0000"/>
                </a:solidFill>
              </a:rPr>
              <a:t>y</a:t>
            </a:r>
            <a:r>
              <a:rPr lang="en-US" sz="2000" b="1" dirty="0" smtClean="0"/>
              <a:t>) { return </a:t>
            </a:r>
            <a:r>
              <a:rPr lang="en-US" sz="2000" b="1" dirty="0" err="1" smtClean="0">
                <a:solidFill>
                  <a:srgbClr val="FF0000"/>
                </a:solidFill>
              </a:rPr>
              <a:t>x+y</a:t>
            </a:r>
            <a:r>
              <a:rPr lang="en-US" sz="2000" b="1" dirty="0" smtClean="0"/>
              <a:t>; } };</a:t>
            </a:r>
          </a:p>
          <a:p>
            <a:pPr marL="457200" lvl="1" indent="0">
              <a:buNone/>
            </a:pPr>
            <a:r>
              <a:rPr lang="en-US" sz="2000" b="1" dirty="0" smtClean="0"/>
              <a:t>auto inc4 = plus(4);	// </a:t>
            </a:r>
            <a:r>
              <a:rPr lang="en-US" sz="2000" i="1" dirty="0" smtClean="0"/>
              <a:t>inc4 is a function adding 4 to its argument</a:t>
            </a: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 smtClean="0"/>
              <a:t>auto z6 = </a:t>
            </a:r>
            <a:r>
              <a:rPr lang="en-US" sz="2000" b="1" dirty="0" err="1" smtClean="0"/>
              <a:t>inc</a:t>
            </a:r>
            <a:r>
              <a:rPr lang="en-US" sz="2000" b="1" dirty="0" smtClean="0"/>
              <a:t>(2);</a:t>
            </a:r>
          </a:p>
          <a:p>
            <a:pPr marL="457200" lvl="1" indent="0">
              <a:buNone/>
            </a:pPr>
            <a:r>
              <a:rPr lang="en-US" sz="2000" b="1" dirty="0" smtClean="0"/>
              <a:t>auto z10 = plus(4)(6);</a:t>
            </a:r>
          </a:p>
          <a:p>
            <a:pPr marL="457200" lvl="1" indent="0">
              <a:buNone/>
            </a:pPr>
            <a:endParaRPr lang="en-US" sz="2000" b="1" dirty="0" smtClean="0"/>
          </a:p>
          <a:p>
            <a:r>
              <a:rPr lang="en-US" sz="2400" dirty="0" smtClean="0"/>
              <a:t>I proposed </a:t>
            </a:r>
            <a:r>
              <a:rPr lang="en-US" sz="2400" b="1" dirty="0" smtClean="0"/>
              <a:t>auto</a:t>
            </a:r>
            <a:r>
              <a:rPr lang="en-US" sz="2400" dirty="0" smtClean="0"/>
              <a:t> as an argument type and a return type in 2002</a:t>
            </a:r>
          </a:p>
          <a:p>
            <a:pPr lvl="1"/>
            <a:r>
              <a:rPr lang="en-US" sz="2000" dirty="0" smtClean="0"/>
              <a:t>Things take time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Make simple things simple</a:t>
            </a:r>
          </a:p>
          <a:p>
            <a:pPr lvl="1"/>
            <a:r>
              <a:rPr lang="en-US" sz="2000" dirty="0" smtClean="0"/>
              <a:t>Don’t make not-so-simple things unnecessarily difficult</a:t>
            </a:r>
          </a:p>
          <a:p>
            <a:pPr lvl="1"/>
            <a:r>
              <a:rPr lang="en-US" sz="2400" dirty="0" smtClean="0"/>
              <a:t>We have </a:t>
            </a:r>
            <a:r>
              <a:rPr lang="en-US" sz="1800" dirty="0" smtClean="0"/>
              <a:t>(general)</a:t>
            </a:r>
          </a:p>
          <a:p>
            <a:pPr marL="857250" lvl="2" indent="0">
              <a:buNone/>
            </a:pPr>
            <a:r>
              <a:rPr lang="en-US" sz="2000" b="1" dirty="0" smtClean="0"/>
              <a:t>template&lt;typename 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	// </a:t>
            </a:r>
            <a:r>
              <a:rPr lang="en-US" sz="2000" i="1" dirty="0" smtClean="0"/>
              <a:t>introduce </a:t>
            </a:r>
            <a:r>
              <a:rPr lang="en-US" sz="2000" i="1" dirty="0" err="1" smtClean="0"/>
              <a:t>Cont</a:t>
            </a:r>
            <a:r>
              <a:rPr lang="en-US" sz="2000" i="1" dirty="0" smtClean="0"/>
              <a:t> as a typename</a:t>
            </a:r>
          </a:p>
          <a:p>
            <a:pPr marL="857250" lvl="2" indent="0">
              <a:buNone/>
            </a:pPr>
            <a:r>
              <a:rPr lang="en-US" sz="2000" b="1" dirty="0" smtClean="0"/>
              <a:t>	      requires Sortable&lt;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	// </a:t>
            </a:r>
            <a:r>
              <a:rPr lang="en-US" sz="2000" i="1" dirty="0" smtClean="0"/>
              <a:t>Sortable is a concept</a:t>
            </a:r>
          </a:p>
          <a:p>
            <a:pPr marL="857250" lvl="2" indent="0">
              <a:buNone/>
            </a:pPr>
            <a:r>
              <a:rPr lang="en-US" sz="2000" b="1" dirty="0" smtClean="0"/>
              <a:t>		void sort(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&amp; c);	// </a:t>
            </a:r>
            <a:r>
              <a:rPr lang="en-US" sz="2000" i="1" dirty="0" smtClean="0"/>
              <a:t>use </a:t>
            </a:r>
            <a:r>
              <a:rPr lang="en-US" sz="2000" i="1" dirty="0" err="1" smtClean="0"/>
              <a:t>Cont</a:t>
            </a:r>
            <a:r>
              <a:rPr lang="en-US" sz="2000" i="1" dirty="0" smtClean="0"/>
              <a:t> as an argument type</a:t>
            </a:r>
          </a:p>
          <a:p>
            <a:pPr lvl="1"/>
            <a:r>
              <a:rPr lang="en-US" sz="2400" dirty="0" smtClean="0"/>
              <a:t>We can abbreviate </a:t>
            </a:r>
            <a:r>
              <a:rPr lang="en-US" sz="1800" dirty="0" smtClean="0"/>
              <a:t>(“type of type”)</a:t>
            </a:r>
          </a:p>
          <a:p>
            <a:pPr marL="857250" lvl="2" indent="0">
              <a:buNone/>
            </a:pPr>
            <a:r>
              <a:rPr lang="en-US" sz="2000" b="1" dirty="0" smtClean="0"/>
              <a:t>template&lt;Sortable 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	// </a:t>
            </a:r>
            <a:r>
              <a:rPr lang="en-US" sz="2000" i="1" dirty="0" smtClean="0"/>
              <a:t>shorthand notation</a:t>
            </a:r>
          </a:p>
          <a:p>
            <a:pPr marL="857250" lvl="2" indent="0">
              <a:buNone/>
            </a:pPr>
            <a:r>
              <a:rPr lang="en-US" sz="2000" i="1" dirty="0"/>
              <a:t>	</a:t>
            </a:r>
            <a:r>
              <a:rPr lang="en-US" sz="2000" i="1" dirty="0" smtClean="0"/>
              <a:t>			</a:t>
            </a:r>
            <a:r>
              <a:rPr lang="en-US" sz="2000" b="1" dirty="0" smtClean="0"/>
              <a:t>//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Cont</a:t>
            </a:r>
            <a:r>
              <a:rPr lang="en-US" sz="2000" i="1" dirty="0" smtClean="0"/>
              <a:t> is the name of a type that is Sortable</a:t>
            </a:r>
          </a:p>
          <a:p>
            <a:pPr marL="857250" lvl="2" indent="0">
              <a:buNone/>
            </a:pPr>
            <a:r>
              <a:rPr lang="en-US" sz="2000" b="1" dirty="0" smtClean="0"/>
              <a:t>	       void sort(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&amp; c);</a:t>
            </a:r>
            <a:endParaRPr lang="en-US" dirty="0" smtClean="0"/>
          </a:p>
          <a:p>
            <a:pPr marL="800100" lvl="1" indent="-342900"/>
            <a:r>
              <a:rPr lang="en-US" sz="2400" dirty="0" smtClean="0"/>
              <a:t>We can abbreviate further </a:t>
            </a:r>
            <a:r>
              <a:rPr lang="en-US" sz="1800" dirty="0" smtClean="0"/>
              <a:t>(“use like a type”)</a:t>
            </a:r>
            <a:endParaRPr lang="en-US" sz="1800" b="1" dirty="0" smtClean="0"/>
          </a:p>
          <a:p>
            <a:pPr marL="857250" lvl="2" indent="0">
              <a:buNone/>
            </a:pPr>
            <a:r>
              <a:rPr lang="en-US" sz="2000" b="1" dirty="0" smtClean="0"/>
              <a:t>void sort(Sortable&amp; c);	// </a:t>
            </a:r>
            <a:r>
              <a:rPr lang="en-US" sz="2000" i="1" dirty="0" smtClean="0"/>
              <a:t>terse notation</a:t>
            </a:r>
          </a:p>
          <a:p>
            <a:pPr marL="857250" lvl="2" indent="0">
              <a:buNone/>
            </a:pPr>
            <a:r>
              <a:rPr lang="en-US" sz="2000" i="1" dirty="0"/>
              <a:t>	</a:t>
            </a:r>
            <a:r>
              <a:rPr lang="en-US" sz="2000" i="1" dirty="0" smtClean="0"/>
              <a:t>			</a:t>
            </a:r>
            <a:r>
              <a:rPr lang="en-US" sz="2000" b="1" dirty="0" smtClean="0"/>
              <a:t>//</a:t>
            </a:r>
            <a:r>
              <a:rPr lang="en-US" sz="2000" i="1" dirty="0" smtClean="0"/>
              <a:t> c is an object of a type that is Sortable</a:t>
            </a:r>
            <a:endParaRPr lang="en-US" sz="2400" i="1" dirty="0" smtClean="0"/>
          </a:p>
          <a:p>
            <a:pPr marL="400050"/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 language point of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can use a concept name as the name of a type than satisfy the concept</a:t>
            </a:r>
          </a:p>
          <a:p>
            <a:pPr marL="857250" lvl="2" indent="0">
              <a:buNone/>
            </a:pPr>
            <a:r>
              <a:rPr lang="en-US" sz="2000" b="1" dirty="0"/>
              <a:t>void </a:t>
            </a:r>
            <a:r>
              <a:rPr lang="en-US" sz="2000" b="1" dirty="0" smtClean="0"/>
              <a:t>sort(Sortable&amp; c);		// </a:t>
            </a:r>
            <a:r>
              <a:rPr lang="en-US" sz="2000" i="1" dirty="0" smtClean="0"/>
              <a:t>terse notation</a:t>
            </a:r>
            <a:endParaRPr lang="en-US" sz="2400" i="1" dirty="0" smtClean="0"/>
          </a:p>
          <a:p>
            <a:pPr lvl="1"/>
            <a:r>
              <a:rPr lang="en-US" sz="2400" dirty="0" smtClean="0"/>
              <a:t>means</a:t>
            </a:r>
          </a:p>
          <a:p>
            <a:pPr marL="857250" lvl="2" indent="0">
              <a:buNone/>
            </a:pPr>
            <a:r>
              <a:rPr lang="en-US" sz="2000" b="1" dirty="0" smtClean="0"/>
              <a:t>template&lt;</a:t>
            </a:r>
            <a:r>
              <a:rPr lang="en-US" sz="2000" b="1" dirty="0"/>
              <a:t>Sortable</a:t>
            </a:r>
            <a:r>
              <a:rPr lang="en-US" sz="2000" b="1" dirty="0" smtClean="0"/>
              <a:t> __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	// </a:t>
            </a:r>
            <a:r>
              <a:rPr lang="en-US" sz="2000" i="1" dirty="0" smtClean="0"/>
              <a:t>shorthand notation</a:t>
            </a:r>
            <a:endParaRPr lang="en-US" sz="2000" i="1" dirty="0"/>
          </a:p>
          <a:p>
            <a:pPr marL="857250" lvl="2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       void </a:t>
            </a:r>
            <a:r>
              <a:rPr lang="en-US" sz="2000" b="1" dirty="0"/>
              <a:t>sort</a:t>
            </a:r>
            <a:r>
              <a:rPr lang="en-US" sz="2000" b="1" dirty="0" smtClean="0"/>
              <a:t>(__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&amp; c);</a:t>
            </a:r>
            <a:endParaRPr lang="en-US" dirty="0"/>
          </a:p>
          <a:p>
            <a:pPr lvl="1"/>
            <a:r>
              <a:rPr lang="en-US" sz="2400" dirty="0"/>
              <a:t>means</a:t>
            </a:r>
          </a:p>
          <a:p>
            <a:pPr marL="857250" lvl="2" indent="0">
              <a:buNone/>
            </a:pPr>
            <a:r>
              <a:rPr lang="en-US" sz="2000" b="1" dirty="0" smtClean="0"/>
              <a:t>template&lt;typename </a:t>
            </a:r>
            <a:r>
              <a:rPr lang="en-US" sz="2000" b="1" dirty="0"/>
              <a:t>__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	// </a:t>
            </a:r>
            <a:r>
              <a:rPr lang="en-US" sz="2000" i="1" dirty="0" smtClean="0"/>
              <a:t>explicit use of predicate</a:t>
            </a:r>
          </a:p>
          <a:p>
            <a:pPr marL="857250" lvl="2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      requires </a:t>
            </a:r>
            <a:r>
              <a:rPr lang="en-US" sz="2000" b="1" dirty="0"/>
              <a:t>Sortable&lt;__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&gt;</a:t>
            </a:r>
            <a:endParaRPr lang="en-US" sz="2000" dirty="0"/>
          </a:p>
          <a:p>
            <a:pPr marL="857250" lvl="2" indent="0">
              <a:buNone/>
            </a:pPr>
            <a:r>
              <a:rPr lang="en-US" sz="2000" b="1" dirty="0"/>
              <a:t>		void sort(__</a:t>
            </a:r>
            <a:r>
              <a:rPr lang="en-US" sz="2000" b="1" dirty="0" err="1" smtClean="0"/>
              <a:t>Cont</a:t>
            </a:r>
            <a:r>
              <a:rPr lang="en-US" sz="2000" b="1" dirty="0" smtClean="0"/>
              <a:t>&amp; c);</a:t>
            </a:r>
            <a:endParaRPr lang="en-US" sz="2000" b="1" dirty="0"/>
          </a:p>
          <a:p>
            <a:r>
              <a:rPr lang="en-US" sz="2400" dirty="0" smtClean="0"/>
              <a:t>Use the notation that’s most appropriate for the complexity of your problem</a:t>
            </a:r>
            <a:endParaRPr lang="en-US" sz="2400" dirty="0"/>
          </a:p>
          <a:p>
            <a:pPr marL="400050"/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6" name="Picture 2" descr="E:\My Pictures\Lernaean_Hydra_Getty_Villa_83.AE.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59" y="1600200"/>
            <a:ext cx="61468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Misuse!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new features allow people to write incomprehensible code!!!</a:t>
            </a:r>
          </a:p>
          <a:p>
            <a:pPr lvl="1"/>
            <a:r>
              <a:rPr lang="en-US" sz="2000" smtClean="0"/>
              <a:t>So </a:t>
            </a:r>
            <a:r>
              <a:rPr lang="en-US" sz="2000" smtClean="0"/>
              <a:t>do </a:t>
            </a:r>
            <a:r>
              <a:rPr lang="en-US" sz="2000" dirty="0" smtClean="0"/>
              <a:t>old powerful features</a:t>
            </a:r>
          </a:p>
          <a:p>
            <a:r>
              <a:rPr lang="en-US" sz="2400" dirty="0" smtClean="0"/>
              <a:t>“Every powerful new feature can and will be misused” – BS</a:t>
            </a:r>
            <a:endParaRPr lang="en-US" sz="2000" dirty="0" smtClean="0"/>
          </a:p>
          <a:p>
            <a:pPr lvl="1"/>
            <a:r>
              <a:rPr lang="en-US" sz="2000" dirty="0" smtClean="0"/>
              <a:t>C’s for statement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irtual functions</a:t>
            </a:r>
          </a:p>
          <a:p>
            <a:pPr lvl="1"/>
            <a:r>
              <a:rPr lang="en-US" sz="2000" dirty="0" smtClean="0"/>
              <a:t>templates </a:t>
            </a:r>
          </a:p>
          <a:p>
            <a:r>
              <a:rPr lang="en-US" sz="2400" dirty="0" smtClean="0"/>
              <a:t>Get used to it</a:t>
            </a:r>
          </a:p>
          <a:p>
            <a:pPr lvl="1"/>
            <a:r>
              <a:rPr lang="en-US" sz="2000" dirty="0" smtClean="0"/>
              <a:t>Think</a:t>
            </a:r>
          </a:p>
          <a:p>
            <a:pPr lvl="1"/>
            <a:r>
              <a:rPr lang="en-US" sz="2000" dirty="0"/>
              <a:t>B</a:t>
            </a:r>
            <a:r>
              <a:rPr lang="en-US" sz="2000" dirty="0" smtClean="0"/>
              <a:t>e careful</a:t>
            </a:r>
          </a:p>
          <a:p>
            <a:pPr lvl="1"/>
            <a:r>
              <a:rPr lang="en-US" sz="2000" dirty="0" smtClean="0"/>
              <a:t>Learn</a:t>
            </a:r>
          </a:p>
          <a:p>
            <a:r>
              <a:rPr lang="en-US" sz="2400" dirty="0" smtClean="0"/>
              <a:t>Every feature/tool was new once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 descr="E:\My Pictures\Screw_Driver_displ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90">
            <a:off x="3218509" y="3540875"/>
            <a:ext cx="552816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362200"/>
            <a:ext cx="3276599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best is the enemy of the </a:t>
            </a:r>
            <a:r>
              <a:rPr lang="en-US" sz="2400" dirty="0" smtClean="0"/>
              <a:t>good.”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http://4.bp.blogspot.com/-tEvysa_4jJk/TsT3uCtRdJI/AAAAAAAAFAo/kbKILAkFlmg/s1600/Voltaire%252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5335"/>
            <a:ext cx="4209691" cy="505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86399" y="4724400"/>
            <a:ext cx="3276599" cy="1600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Clever programmers like clever code</a:t>
            </a:r>
          </a:p>
          <a:p>
            <a:pPr marL="0" indent="0" algn="ctr">
              <a:buFont typeface="Arial" pitchFamily="34" charset="0"/>
              <a:buNone/>
            </a:pPr>
            <a:endParaRPr lang="en-US" sz="2000" dirty="0"/>
          </a:p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Language enthusiasts like advanced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62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</a:t>
            </a:r>
            <a:r>
              <a:rPr lang="en-US" smtClean="0"/>
              <a:t>the low-hanging </a:t>
            </a:r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Don’t write more complicated old-style code</a:t>
            </a:r>
          </a:p>
          <a:p>
            <a:pPr lvl="1"/>
            <a:r>
              <a:rPr lang="en-US" sz="2000" dirty="0" smtClean="0"/>
              <a:t>Avoid the “before examples”</a:t>
            </a:r>
          </a:p>
          <a:p>
            <a:r>
              <a:rPr lang="en-US" sz="2400" dirty="0" smtClean="0"/>
              <a:t>Remove complicated old-style code from your code base</a:t>
            </a:r>
          </a:p>
          <a:p>
            <a:pPr lvl="1"/>
            <a:r>
              <a:rPr lang="en-US" sz="2000" dirty="0" smtClean="0"/>
              <a:t>Get “mechanical” help</a:t>
            </a:r>
          </a:p>
          <a:p>
            <a:r>
              <a:rPr lang="en-US" sz="2400" dirty="0" smtClean="0"/>
              <a:t>You’ll find code that’s too messy to simplify “mechanically”</a:t>
            </a:r>
          </a:p>
          <a:p>
            <a:pPr lvl="1"/>
            <a:r>
              <a:rPr lang="en-US" sz="2000" dirty="0" smtClean="0"/>
              <a:t>Take the opportunity to fix bugs</a:t>
            </a:r>
          </a:p>
          <a:p>
            <a:pPr lvl="1"/>
            <a:endParaRPr lang="en-US" sz="2000" dirty="0"/>
          </a:p>
          <a:p>
            <a:r>
              <a:rPr lang="en-US" sz="2400" dirty="0"/>
              <a:t>G</a:t>
            </a:r>
            <a:r>
              <a:rPr lang="en-US" sz="2400" dirty="0" smtClean="0"/>
              <a:t>ain credibility before trying something really major</a:t>
            </a:r>
          </a:p>
          <a:p>
            <a:pPr lvl="1"/>
            <a:r>
              <a:rPr lang="en-US" sz="2000" dirty="0" smtClean="0"/>
              <a:t>Some of your favorite techniques/theories might not scale</a:t>
            </a:r>
          </a:p>
          <a:p>
            <a:pPr lvl="1"/>
            <a:r>
              <a:rPr lang="en-US" sz="2000" dirty="0" smtClean="0"/>
              <a:t>Don’t get fanatical</a:t>
            </a:r>
          </a:p>
          <a:p>
            <a:pPr lvl="2"/>
            <a:r>
              <a:rPr lang="en-US" sz="1800" dirty="0" smtClean="0"/>
              <a:t>Much old code works just fine</a:t>
            </a:r>
          </a:p>
          <a:p>
            <a:pPr lvl="1"/>
            <a:r>
              <a:rPr lang="en-US" sz="2000" dirty="0" smtClean="0"/>
              <a:t>Try not to be too clever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What if you are not allowed to use C++11/C++14?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Common reasons/rationales</a:t>
            </a:r>
          </a:p>
          <a:p>
            <a:pPr lvl="1"/>
            <a:r>
              <a:rPr lang="en-US" sz="2000" dirty="0" smtClean="0"/>
              <a:t>Antique coding standards</a:t>
            </a:r>
          </a:p>
          <a:p>
            <a:pPr lvl="1"/>
            <a:r>
              <a:rPr lang="en-US" sz="2000" dirty="0" smtClean="0"/>
              <a:t>Imaginary overheads</a:t>
            </a:r>
          </a:p>
          <a:p>
            <a:pPr lvl="1"/>
            <a:r>
              <a:rPr lang="en-US" sz="2000" dirty="0" smtClean="0"/>
              <a:t>Horrible large and messy code bases</a:t>
            </a:r>
          </a:p>
          <a:p>
            <a:pPr lvl="1"/>
            <a:r>
              <a:rPr lang="en-US" sz="2000" dirty="0" smtClean="0"/>
              <a:t>“Other programmers” assumed to be too dumb to use the simpler/newer solutions</a:t>
            </a:r>
          </a:p>
          <a:p>
            <a:pPr lvl="1"/>
            <a:r>
              <a:rPr lang="en-US" sz="2000" dirty="0" smtClean="0"/>
              <a:t>And the occasional annoying solid technical reason</a:t>
            </a:r>
          </a:p>
          <a:p>
            <a:pPr lvl="2"/>
            <a:r>
              <a:rPr lang="en-US" sz="1800" dirty="0" smtClean="0"/>
              <a:t>E.g.,  linking to code that’s not binary compatible with C++11/C++14</a:t>
            </a:r>
          </a:p>
          <a:p>
            <a:r>
              <a:rPr lang="en-US" sz="2400" dirty="0" smtClean="0"/>
              <a:t>Find a way!</a:t>
            </a:r>
          </a:p>
          <a:p>
            <a:pPr lvl="1"/>
            <a:r>
              <a:rPr lang="en-US" sz="2000" dirty="0" smtClean="0"/>
              <a:t>Writing in antique styles implies costs</a:t>
            </a:r>
          </a:p>
          <a:p>
            <a:pPr lvl="2"/>
            <a:r>
              <a:rPr lang="en-US" sz="1800" dirty="0" smtClean="0"/>
              <a:t>makes maintenance more difficult</a:t>
            </a:r>
          </a:p>
          <a:p>
            <a:pPr lvl="2"/>
            <a:r>
              <a:rPr lang="en-US" sz="1800" dirty="0" smtClean="0"/>
              <a:t>Makes performance worse (sometimes, especially if you have to use older compilers/optimizers)</a:t>
            </a:r>
          </a:p>
          <a:p>
            <a:pPr lvl="2"/>
            <a:r>
              <a:rPr lang="en-US" sz="1800" dirty="0" smtClean="0"/>
              <a:t>Annoys good programmers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a (more) ideal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C++14 + TSs (if you don’t yet have that available)</a:t>
            </a:r>
          </a:p>
          <a:p>
            <a:r>
              <a:rPr lang="en-US" sz="2400" dirty="0" smtClean="0"/>
              <a:t>C++17?</a:t>
            </a:r>
          </a:p>
          <a:p>
            <a:r>
              <a:rPr lang="en-US" sz="2400" dirty="0" smtClean="0"/>
              <a:t>C++20?</a:t>
            </a:r>
          </a:p>
          <a:p>
            <a:r>
              <a:rPr lang="en-US" sz="2400" dirty="0" smtClean="0"/>
              <a:t>Use libraries to simulate desired features</a:t>
            </a:r>
          </a:p>
          <a:p>
            <a:pPr lvl="1"/>
            <a:r>
              <a:rPr lang="en-US" sz="2000" dirty="0" smtClean="0"/>
              <a:t>Pattern matching anyone?</a:t>
            </a:r>
          </a:p>
          <a:p>
            <a:pPr lvl="2"/>
            <a:r>
              <a:rPr lang="en-US" sz="1800" dirty="0" smtClean="0"/>
              <a:t>www.stroustrup.com/OpenPatternMatching.pdf</a:t>
            </a:r>
          </a:p>
          <a:p>
            <a:r>
              <a:rPr lang="en-US" sz="2400" dirty="0" smtClean="0"/>
              <a:t>Use “formalized comments’’</a:t>
            </a:r>
          </a:p>
          <a:p>
            <a:pPr lvl="1"/>
            <a:r>
              <a:rPr lang="en-US" sz="1800" b="1" dirty="0" smtClean="0"/>
              <a:t>int area(int h, int w)</a:t>
            </a:r>
            <a:br>
              <a:rPr lang="en-US" sz="1800" b="1" dirty="0" smtClean="0"/>
            </a:br>
            <a:r>
              <a:rPr lang="en-US" sz="1800" b="1" dirty="0" smtClean="0"/>
              <a:t>// </a:t>
            </a:r>
            <a:r>
              <a:rPr lang="en-US" sz="1800" i="1" dirty="0" smtClean="0"/>
              <a:t>precondition: h&gt;0 &amp;&amp; w&gt;0</a:t>
            </a:r>
          </a:p>
          <a:p>
            <a:pPr lvl="1"/>
            <a:endParaRPr lang="en-US" sz="1800" i="1" dirty="0" smtClean="0"/>
          </a:p>
          <a:p>
            <a:pPr lvl="1"/>
            <a:r>
              <a:rPr lang="en-US" sz="1800" b="1" dirty="0" smtClean="0"/>
              <a:t>template&lt;typename T&gt;</a:t>
            </a:r>
            <a:br>
              <a:rPr lang="en-US" sz="1800" b="1" dirty="0" smtClean="0"/>
            </a:br>
            <a:r>
              <a:rPr lang="en-US" sz="1800" b="1" dirty="0" smtClean="0"/>
              <a:t>// </a:t>
            </a:r>
            <a:r>
              <a:rPr lang="en-US" sz="1800" i="1" dirty="0" smtClean="0"/>
              <a:t>requires Sequence&lt;T&gt;() &amp;&amp; Ordered&lt;Value_type&lt;T&gt;&gt;()</a:t>
            </a:r>
          </a:p>
          <a:p>
            <a:pPr lvl="1"/>
            <a:endParaRPr lang="en-US" sz="1800" i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What should C++ be in 10 years?</a:t>
            </a:r>
          </a:p>
          <a:p>
            <a:pPr lvl="1"/>
            <a:r>
              <a:rPr lang="en-US" dirty="0" smtClean="0"/>
              <a:t>Think, think again, build, think again, experiment, think again, lobby</a:t>
            </a:r>
          </a:p>
          <a:p>
            <a:pPr lvl="1"/>
            <a:r>
              <a:rPr lang="en-US" dirty="0" smtClean="0"/>
              <a:t>Simplification is hard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Simpler to use</a:t>
            </a:r>
          </a:p>
          <a:p>
            <a:pPr lvl="1"/>
            <a:r>
              <a:rPr lang="en-US" dirty="0" smtClean="0"/>
              <a:t>Type and resource safe</a:t>
            </a:r>
          </a:p>
          <a:p>
            <a:pPr lvl="1"/>
            <a:r>
              <a:rPr lang="en-US" dirty="0" smtClean="0"/>
              <a:t>Great specialized concurrency models, incl.</a:t>
            </a:r>
          </a:p>
          <a:p>
            <a:pPr lvl="2"/>
            <a:r>
              <a:rPr lang="en-US" dirty="0" smtClean="0"/>
              <a:t>Parallel</a:t>
            </a:r>
          </a:p>
          <a:p>
            <a:pPr lvl="2"/>
            <a:r>
              <a:rPr lang="en-US" dirty="0" smtClean="0"/>
              <a:t>Physically distributed</a:t>
            </a:r>
          </a:p>
          <a:p>
            <a:pPr lvl="1"/>
            <a:r>
              <a:rPr lang="en-US" dirty="0" smtClean="0"/>
              <a:t>Easier to distribute</a:t>
            </a:r>
          </a:p>
          <a:p>
            <a:pPr lvl="1"/>
            <a:r>
              <a:rPr lang="en-US" dirty="0" smtClean="0"/>
              <a:t>Easier to compose/link</a:t>
            </a:r>
          </a:p>
          <a:p>
            <a:pPr lvl="1"/>
            <a:r>
              <a:rPr lang="en-US" dirty="0" smtClean="0"/>
              <a:t>Faster</a:t>
            </a:r>
          </a:p>
          <a:p>
            <a:pPr lvl="1"/>
            <a:r>
              <a:rPr lang="en-US" dirty="0" smtClean="0"/>
              <a:t>More portable</a:t>
            </a:r>
          </a:p>
          <a:p>
            <a:pPr lvl="1"/>
            <a:r>
              <a:rPr lang="en-US" dirty="0" smtClean="0"/>
              <a:t>More libraries</a:t>
            </a:r>
          </a:p>
          <a:p>
            <a:pPr lvl="1"/>
            <a:r>
              <a:rPr lang="en-US" dirty="0" smtClean="0"/>
              <a:t>Better community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3104563" cy="31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7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7873"/>
            <a:ext cx="8229600" cy="4182925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2"/>
              </a:rPr>
              <a:t>www.isocpp.org</a:t>
            </a:r>
            <a:r>
              <a:rPr lang="en-US" sz="2400" dirty="0" smtClean="0"/>
              <a:t> </a:t>
            </a:r>
          </a:p>
          <a:p>
            <a:pPr lvl="1"/>
            <a:r>
              <a:rPr lang="en-US" sz="1800" dirty="0" smtClean="0"/>
              <a:t>The C++ Foundation’s website</a:t>
            </a:r>
          </a:p>
          <a:p>
            <a:pPr lvl="1"/>
            <a:r>
              <a:rPr lang="en-US" sz="1800" dirty="0" smtClean="0"/>
              <a:t>Standards information, articles, user-group information</a:t>
            </a:r>
          </a:p>
          <a:p>
            <a:r>
              <a:rPr lang="en-US" sz="2400" dirty="0">
                <a:hlinkClick r:id="rId3"/>
              </a:rPr>
              <a:t>www.stroustrup.com </a:t>
            </a:r>
            <a:endParaRPr lang="en-US" sz="2400" dirty="0" smtClean="0"/>
          </a:p>
          <a:p>
            <a:pPr lvl="1"/>
            <a:r>
              <a:rPr lang="en-US" sz="1800" dirty="0" smtClean="0"/>
              <a:t>Publication list, C++ libraries, FAQs, etc.</a:t>
            </a:r>
          </a:p>
          <a:p>
            <a:pPr lvl="1"/>
            <a:r>
              <a:rPr lang="en-US" sz="1800" i="1" dirty="0" smtClean="0"/>
              <a:t>A Tour of C++</a:t>
            </a:r>
            <a:r>
              <a:rPr lang="en-US" sz="1800" dirty="0" smtClean="0"/>
              <a:t>: All of C++ in 180 pages</a:t>
            </a:r>
          </a:p>
          <a:p>
            <a:pPr lvl="1"/>
            <a:r>
              <a:rPr lang="en-US" sz="1800" i="1" dirty="0" smtClean="0"/>
              <a:t>The C++ Programming Language (4</a:t>
            </a:r>
            <a:r>
              <a:rPr lang="en-US" sz="1800" i="1" baseline="30000" dirty="0" smtClean="0"/>
              <a:t>th</a:t>
            </a:r>
            <a:r>
              <a:rPr lang="en-US" sz="1800" i="1" dirty="0" smtClean="0"/>
              <a:t> </a:t>
            </a:r>
            <a:r>
              <a:rPr lang="en-US" sz="1800" dirty="0" smtClean="0"/>
              <a:t>edition): All of C++ in 1,300 pages</a:t>
            </a:r>
          </a:p>
          <a:p>
            <a:pPr lvl="1"/>
            <a:r>
              <a:rPr lang="en-US" sz="1800" i="1" dirty="0" smtClean="0"/>
              <a:t>Programming: Principles and Practice using C++ </a:t>
            </a:r>
            <a:r>
              <a:rPr lang="en-US" sz="1800" dirty="0" smtClean="0"/>
              <a:t>(2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edition)</a:t>
            </a:r>
          </a:p>
          <a:p>
            <a:r>
              <a:rPr lang="en-US" sz="2400" dirty="0" smtClean="0">
                <a:hlinkClick r:id="rId4"/>
              </a:rPr>
              <a:t>www.open-std.org/jtc1/sc22/wg21/docs/papers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The ISO Standards Committee site</a:t>
            </a:r>
          </a:p>
          <a:p>
            <a:pPr lvl="1"/>
            <a:r>
              <a:rPr lang="en-US" sz="1800" i="1" dirty="0" smtClean="0"/>
              <a:t>The ISO standard</a:t>
            </a:r>
            <a:r>
              <a:rPr lang="en-US" sz="1800" dirty="0" smtClean="0"/>
              <a:t>: All of C++ in 1,300 pages of “</a:t>
            </a:r>
            <a:r>
              <a:rPr lang="en-US" sz="1800" dirty="0" err="1" smtClean="0"/>
              <a:t>standardese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800" dirty="0" smtClean="0"/>
              <a:t>All committee documents (incl. proposals)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2" descr="C:\Users\bs\Desktop\Websources\4thEnglis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724400"/>
            <a:ext cx="1703798" cy="20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bs\Desktop\Tour\Tour_C++_3_co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76400"/>
            <a:ext cx="1689578" cy="21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s\Desktop\PPP2\Stroustrup_Final SKETC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703798" cy="21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cs typeface="Times New Roman" pitchFamily="18" charset="0"/>
              </a:rPr>
              <a:t>C++: A language for </a:t>
            </a:r>
            <a:r>
              <a:rPr lang="en-US" sz="2400" dirty="0" smtClean="0">
                <a:cs typeface="Times New Roman" pitchFamily="18" charset="0"/>
              </a:rPr>
              <a:t>programming with </a:t>
            </a:r>
            <a:r>
              <a:rPr lang="en-US" sz="2400" dirty="0">
                <a:cs typeface="Times New Roman" pitchFamily="18" charset="0"/>
              </a:rPr>
              <a:t>light-weight </a:t>
            </a:r>
            <a:r>
              <a:rPr lang="en-US" sz="2400" dirty="0" smtClean="0">
                <a:cs typeface="Times New Roman" pitchFamily="18" charset="0"/>
              </a:rPr>
              <a:t>abstractions</a:t>
            </a:r>
            <a:endParaRPr lang="en-US" sz="2400" dirty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Questions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152400" y="5071884"/>
            <a:ext cx="5562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cs typeface="Times New Roman" pitchFamily="18" charset="0"/>
              </a:rPr>
              <a:t>Key strengths: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software infrastructure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resource-constrained </a:t>
            </a:r>
            <a:r>
              <a:rPr lang="en-US" sz="2000" dirty="0">
                <a:cs typeface="Times New Roman" pitchFamily="18" charset="0"/>
              </a:rPr>
              <a:t>applications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Stroustrup - Simple - Cppcon'14</a:t>
            </a:r>
            <a:endParaRPr lang="en-US" dirty="0"/>
          </a:p>
        </p:txBody>
      </p:sp>
      <p:pic>
        <p:nvPicPr>
          <p:cNvPr id="8" name="Picture 2" descr="C:\Users\bs\Pictures\Computers\access-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5030"/>
            <a:ext cx="4985000" cy="356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181600" y="5629744"/>
            <a:ext cx="396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Practice type-rich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US" sz="2000" dirty="0" smtClean="0">
                <a:cs typeface="Times New Roman" pitchFamily="18" charset="0"/>
              </a:rPr>
              <a:t>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Keep simple things simple</a:t>
            </a:r>
            <a:endParaRPr lang="en-US" sz="2000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1" name="Picture 2" descr="Standard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2984827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simplification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can write less code more easily</a:t>
            </a:r>
          </a:p>
          <a:p>
            <a:r>
              <a:rPr lang="en-US" sz="2400" dirty="0" smtClean="0"/>
              <a:t>Why is simplification </a:t>
            </a:r>
            <a:r>
              <a:rPr lang="en-US" sz="2400" b="1" i="1" dirty="0" smtClean="0"/>
              <a:t>fundamentally</a:t>
            </a:r>
            <a:r>
              <a:rPr lang="en-US" sz="2400" dirty="0" smtClean="0"/>
              <a:t> important?</a:t>
            </a:r>
          </a:p>
          <a:p>
            <a:pPr lvl="1"/>
            <a:r>
              <a:rPr lang="en-US" sz="2000" dirty="0" smtClean="0"/>
              <a:t>A programming language is the way we express ideas</a:t>
            </a:r>
          </a:p>
          <a:p>
            <a:pPr lvl="2"/>
            <a:r>
              <a:rPr lang="en-US" sz="1800" dirty="0" smtClean="0"/>
              <a:t>The more clearly we can state our ideas the better</a:t>
            </a:r>
          </a:p>
          <a:p>
            <a:pPr lvl="1"/>
            <a:r>
              <a:rPr lang="en-US" sz="2000" dirty="0" smtClean="0"/>
              <a:t>The more clearly we state our intent, the more the compiler (and other tools) can help us</a:t>
            </a:r>
          </a:p>
          <a:p>
            <a:pPr lvl="2"/>
            <a:r>
              <a:rPr lang="en-US" sz="1800" dirty="0" smtClean="0"/>
              <a:t>Correctness</a:t>
            </a:r>
          </a:p>
          <a:p>
            <a:pPr lvl="2"/>
            <a:r>
              <a:rPr lang="en-US" sz="1800" dirty="0" smtClean="0"/>
              <a:t>Performance</a:t>
            </a:r>
          </a:p>
          <a:p>
            <a:pPr lvl="1"/>
            <a:r>
              <a:rPr lang="en-US" sz="2200" dirty="0" smtClean="0"/>
              <a:t>Our comprehension</a:t>
            </a:r>
          </a:p>
          <a:p>
            <a:pPr lvl="1"/>
            <a:r>
              <a:rPr lang="en-US" sz="2200" dirty="0" smtClean="0"/>
              <a:t>Teaching/learning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2" descr="E:\My Pictures\curiosity-self-portrait-hi-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9" y="685800"/>
            <a:ext cx="3233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86000"/>
            <a:ext cx="4095163" cy="40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4" descr="100_00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24003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\Pictures\2011\2011_05_16\P51616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27383"/>
            <a:ext cx="335002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s\Pictures\2011\2011_05_16\P5161685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13513"/>
            <a:ext cx="3873731" cy="273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My Pictures\2013\2013_04_06 CS Vincent\P4060035 desaturat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9600"/>
            <a:ext cx="3244815" cy="24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1981200" cy="246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3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</a:t>
            </a:r>
            <a:r>
              <a:rPr lang="en-US" sz="3600" dirty="0" smtClean="0"/>
              <a:t>language/library </a:t>
            </a:r>
            <a:r>
              <a:rPr lang="en-US" sz="3600" dirty="0"/>
              <a:t>rather than tools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State intent</a:t>
            </a:r>
          </a:p>
          <a:p>
            <a:pPr lvl="1"/>
            <a:r>
              <a:rPr lang="en-US" sz="2000" dirty="0" smtClean="0"/>
              <a:t>Don’t let a tool guess about it</a:t>
            </a:r>
          </a:p>
          <a:p>
            <a:r>
              <a:rPr lang="en-US" sz="2400" dirty="0" smtClean="0"/>
              <a:t>The language is the programmer’s user interface</a:t>
            </a:r>
          </a:p>
          <a:p>
            <a:pPr lvl="1"/>
            <a:r>
              <a:rPr lang="en-US" sz="2000" dirty="0" smtClean="0"/>
              <a:t>Readability is crucial</a:t>
            </a:r>
          </a:p>
          <a:p>
            <a:pPr lvl="1"/>
            <a:r>
              <a:rPr lang="en-US" sz="2000" dirty="0" smtClean="0"/>
              <a:t>Don’t be unnecessarily verbose</a:t>
            </a:r>
          </a:p>
          <a:p>
            <a:pPr lvl="2"/>
            <a:r>
              <a:rPr lang="en-US" sz="1800" dirty="0" smtClean="0"/>
              <a:t>E.g. , </a:t>
            </a:r>
            <a:r>
              <a:rPr lang="en-US" sz="1800" b="1" dirty="0" smtClean="0"/>
              <a:t>m3 = m1*m2 </a:t>
            </a:r>
            <a:r>
              <a:rPr lang="en-US" sz="1800" dirty="0" smtClean="0"/>
              <a:t>vs. a nest of loops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Preamble</a:t>
            </a:r>
          </a:p>
          <a:p>
            <a:r>
              <a:rPr lang="en-US" dirty="0" smtClean="0"/>
              <a:t>What is “simple”?</a:t>
            </a:r>
          </a:p>
          <a:p>
            <a:r>
              <a:rPr lang="en-US" dirty="0" smtClean="0"/>
              <a:t>Loop example</a:t>
            </a:r>
          </a:p>
          <a:p>
            <a:r>
              <a:rPr lang="en-US" dirty="0"/>
              <a:t>R</a:t>
            </a:r>
            <a:r>
              <a:rPr lang="en-US" dirty="0" smtClean="0"/>
              <a:t>esource example</a:t>
            </a:r>
          </a:p>
          <a:p>
            <a:r>
              <a:rPr lang="en-US" dirty="0" smtClean="0"/>
              <a:t>Generic programming is (just) Programming</a:t>
            </a:r>
          </a:p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</a:t>
            </a:r>
            <a:r>
              <a:rPr lang="en-US" sz="3200" dirty="0" smtClean="0"/>
              <a:t>(for good and bad)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Templates provide </a:t>
            </a:r>
            <a:r>
              <a:rPr lang="en-US" sz="2400" dirty="0" smtClean="0"/>
              <a:t>compile-time “duck </a:t>
            </a:r>
            <a:r>
              <a:rPr lang="en-US" sz="2400" dirty="0"/>
              <a:t>typing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000" dirty="0" smtClean="0"/>
              <a:t>But duck typing is insufficient</a:t>
            </a:r>
          </a:p>
          <a:p>
            <a:pPr lvl="2"/>
            <a:r>
              <a:rPr lang="en-US" sz="1800" dirty="0" smtClean="0"/>
              <a:t>There are no proper interfaces</a:t>
            </a:r>
          </a:p>
          <a:p>
            <a:pPr lvl="2"/>
            <a:r>
              <a:rPr lang="en-US" sz="1800" dirty="0" smtClean="0"/>
              <a:t>Leaves error detection far too late</a:t>
            </a:r>
          </a:p>
          <a:p>
            <a:pPr lvl="2"/>
            <a:r>
              <a:rPr lang="en-US" sz="1800" dirty="0" smtClean="0"/>
              <a:t>Does not integrate well with other parts of the language</a:t>
            </a:r>
          </a:p>
          <a:p>
            <a:pPr lvl="1"/>
            <a:r>
              <a:rPr lang="en-US" sz="2000" dirty="0" smtClean="0"/>
              <a:t>We must think of generic code in ways similar to other code</a:t>
            </a:r>
          </a:p>
          <a:p>
            <a:pPr lvl="2"/>
            <a:r>
              <a:rPr lang="en-US" sz="1800" dirty="0" smtClean="0"/>
              <a:t>Relying on well-specified interfaces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72000" y="2209800"/>
            <a:ext cx="1066800" cy="349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Being too clever is not </a:t>
            </a:r>
            <a:r>
              <a:rPr lang="en-US" dirty="0" smtClean="0"/>
              <a:t>clever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sz="2400" dirty="0"/>
              <a:t>BWK (1976)</a:t>
            </a:r>
          </a:p>
          <a:p>
            <a:pPr lvl="1"/>
            <a:r>
              <a:rPr lang="en-US" sz="2000" dirty="0"/>
              <a:t>“debugging is twice as hard as writing the program in the first place. So, if you’re </a:t>
            </a:r>
            <a:r>
              <a:rPr lang="en-US" sz="2000" dirty="0" smtClean="0"/>
              <a:t>as clever </a:t>
            </a:r>
            <a:r>
              <a:rPr lang="en-US" sz="2000" dirty="0"/>
              <a:t>as you </a:t>
            </a:r>
            <a:r>
              <a:rPr lang="en-US" sz="2000" dirty="0" smtClean="0"/>
              <a:t>can </a:t>
            </a:r>
            <a:r>
              <a:rPr lang="en-US" sz="2000" dirty="0"/>
              <a:t>be when you write it, how can you debug it?”</a:t>
            </a:r>
          </a:p>
          <a:p>
            <a:r>
              <a:rPr lang="en-US" sz="2400" dirty="0" smtClean="0"/>
              <a:t>Design for clarity</a:t>
            </a:r>
          </a:p>
          <a:p>
            <a:pPr lvl="1"/>
            <a:r>
              <a:rPr lang="en-US" sz="2000" dirty="0" smtClean="0"/>
              <a:t>Essential complexity</a:t>
            </a:r>
          </a:p>
          <a:p>
            <a:pPr lvl="2"/>
            <a:r>
              <a:rPr lang="en-US" sz="1800" dirty="0" smtClean="0"/>
              <a:t>What is needed to defeat to solve the problem</a:t>
            </a:r>
          </a:p>
          <a:p>
            <a:pPr lvl="2"/>
            <a:r>
              <a:rPr lang="en-US" sz="1800" dirty="0" smtClean="0"/>
              <a:t>Try to find the simplest solution</a:t>
            </a:r>
          </a:p>
          <a:p>
            <a:pPr lvl="1"/>
            <a:r>
              <a:rPr lang="en-US" sz="2000" dirty="0" smtClean="0"/>
              <a:t>Accidental complexity </a:t>
            </a:r>
          </a:p>
          <a:p>
            <a:pPr lvl="2"/>
            <a:r>
              <a:rPr lang="en-US" sz="1800" dirty="0" smtClean="0"/>
              <a:t>introduced by the expressions of the solution</a:t>
            </a:r>
          </a:p>
          <a:p>
            <a:pPr lvl="2"/>
            <a:r>
              <a:rPr lang="en-US" sz="1800" dirty="0" smtClean="0"/>
              <a:t>Minimize it by using C++ well</a:t>
            </a:r>
            <a:endParaRPr lang="en-US" sz="1800" dirty="0"/>
          </a:p>
          <a:p>
            <a:pPr lvl="1"/>
            <a:r>
              <a:rPr lang="en-US" sz="2000" dirty="0" smtClean="0"/>
              <a:t>Don’t over-abstract</a:t>
            </a:r>
          </a:p>
          <a:p>
            <a:pPr lvl="2"/>
            <a:r>
              <a:rPr lang="en-US" sz="1800" dirty="0" smtClean="0"/>
              <a:t>Base generalizations on concrete solutions</a:t>
            </a:r>
          </a:p>
          <a:p>
            <a:pPr lvl="1"/>
            <a:r>
              <a:rPr lang="en-US" sz="2000" dirty="0" smtClean="0"/>
              <a:t>Hide complexity</a:t>
            </a:r>
          </a:p>
          <a:p>
            <a:pPr lvl="2"/>
            <a:r>
              <a:rPr lang="en-US" sz="1800" dirty="0" smtClean="0"/>
              <a:t>Good interfaces are essential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Stroustrup - Simple - Cppcon'14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simple things simple!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What does “simple” mean?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Make the code directly express intent</a:t>
            </a:r>
          </a:p>
          <a:p>
            <a:pPr lvl="1"/>
            <a:r>
              <a:rPr lang="en-US" sz="2000" dirty="0" smtClean="0"/>
              <a:t>Simple code is easier to understand</a:t>
            </a:r>
          </a:p>
          <a:p>
            <a:pPr lvl="1"/>
            <a:r>
              <a:rPr lang="en-US" sz="2000" dirty="0" smtClean="0"/>
              <a:t>Simple code is often beautiful</a:t>
            </a:r>
          </a:p>
          <a:p>
            <a:pPr lvl="1"/>
            <a:r>
              <a:rPr lang="en-US" sz="2000" dirty="0" smtClean="0"/>
              <a:t>Simple code is often fast</a:t>
            </a:r>
          </a:p>
          <a:p>
            <a:pPr lvl="1"/>
            <a:r>
              <a:rPr lang="en-US" sz="2000" dirty="0" smtClean="0"/>
              <a:t>Not all code can be simple</a:t>
            </a:r>
          </a:p>
          <a:p>
            <a:pPr lvl="2"/>
            <a:r>
              <a:rPr lang="en-US" sz="1800" dirty="0" smtClean="0"/>
              <a:t>Hide the complexity behind a simple interface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3031A-8183-4159-ADEC-40893E6284DE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s://encrypted-tbn1.gstatic.com/images?q=tbn:ANd9GcTFLdW7GQGHJyU_rR0H7dccBhzVTE6UE3Lyam1uGSxKzkNjjK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198"/>
            <a:ext cx="3733800" cy="279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“Simplify” </a:t>
            </a:r>
            <a:r>
              <a:rPr lang="en-US" dirty="0"/>
              <a:t>is not a new </a:t>
            </a:r>
            <a:r>
              <a:rPr lang="en-US" dirty="0" smtClean="0"/>
              <a:t>idea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(1979) traditional style</a:t>
            </a:r>
          </a:p>
          <a:p>
            <a:pPr marL="857250" lvl="2" indent="0">
              <a:buNone/>
            </a:pPr>
            <a:r>
              <a:rPr lang="en-US" sz="1800" b="1" dirty="0" smtClean="0"/>
              <a:t>X </a:t>
            </a:r>
            <a:r>
              <a:rPr lang="en-US" sz="1800" b="1" dirty="0" err="1" smtClean="0"/>
              <a:t>x</a:t>
            </a:r>
            <a:r>
              <a:rPr lang="en-US" sz="1800" b="1" dirty="0" smtClean="0"/>
              <a:t>;		// </a:t>
            </a:r>
            <a:r>
              <a:rPr lang="en-US" sz="1800" i="1" dirty="0" smtClean="0"/>
              <a:t>uninitialized</a:t>
            </a:r>
          </a:p>
          <a:p>
            <a:pPr marL="857250" lvl="2" indent="0">
              <a:buNone/>
            </a:pPr>
            <a:r>
              <a:rPr lang="en-US" sz="1800" b="1" dirty="0" smtClean="0"/>
              <a:t>…		// </a:t>
            </a:r>
            <a:r>
              <a:rPr lang="en-US" sz="1800" i="1" dirty="0" smtClean="0"/>
              <a:t>don’t use x here</a:t>
            </a:r>
          </a:p>
          <a:p>
            <a:pPr marL="857250" lvl="2" indent="0">
              <a:buNone/>
            </a:pPr>
            <a:r>
              <a:rPr lang="en-US" sz="1800" b="1" dirty="0" err="1" smtClean="0"/>
              <a:t>init</a:t>
            </a:r>
            <a:r>
              <a:rPr lang="en-US" sz="1800" b="1" dirty="0" smtClean="0"/>
              <a:t>(x);		// </a:t>
            </a:r>
            <a:r>
              <a:rPr lang="en-US" sz="1800" i="1" dirty="0" smtClean="0"/>
              <a:t>make x ready for use</a:t>
            </a:r>
          </a:p>
          <a:p>
            <a:pPr marL="857250" lvl="2" indent="0">
              <a:buNone/>
            </a:pPr>
            <a:r>
              <a:rPr lang="en-US" sz="1800" b="1" dirty="0" smtClean="0"/>
              <a:t>…		// </a:t>
            </a:r>
            <a:r>
              <a:rPr lang="en-US" sz="1800" i="1" dirty="0" smtClean="0"/>
              <a:t>don’t </a:t>
            </a:r>
            <a:r>
              <a:rPr lang="en-US" sz="1800" i="1" dirty="0" err="1" smtClean="0"/>
              <a:t>init</a:t>
            </a:r>
            <a:r>
              <a:rPr lang="en-US" sz="1800" i="1" dirty="0" smtClean="0"/>
              <a:t>(x) here</a:t>
            </a:r>
          </a:p>
          <a:p>
            <a:pPr marL="857250" lvl="2" indent="0">
              <a:buNone/>
            </a:pPr>
            <a:r>
              <a:rPr lang="en-US" sz="1800" b="1" dirty="0" smtClean="0"/>
              <a:t>cleanup(x);</a:t>
            </a:r>
            <a:endParaRPr lang="en-US" sz="1800" i="1" dirty="0"/>
          </a:p>
          <a:p>
            <a:pPr marL="857250" lvl="2" indent="0">
              <a:buNone/>
            </a:pPr>
            <a:r>
              <a:rPr lang="en-US" sz="1800" b="1" dirty="0"/>
              <a:t>…		// </a:t>
            </a:r>
            <a:r>
              <a:rPr lang="en-US" sz="1800" i="1" dirty="0"/>
              <a:t>don’t use x </a:t>
            </a:r>
            <a:r>
              <a:rPr lang="en-US" sz="1800" i="1" dirty="0" smtClean="0"/>
              <a:t>here</a:t>
            </a:r>
            <a:endParaRPr lang="en-US" sz="1800" b="1" dirty="0" smtClean="0"/>
          </a:p>
          <a:p>
            <a:pPr marL="857250" lvl="2" indent="0">
              <a:buNone/>
            </a:pPr>
            <a:r>
              <a:rPr lang="en-US" sz="1800" b="1" dirty="0" smtClean="0"/>
              <a:t>…		// </a:t>
            </a:r>
            <a:r>
              <a:rPr lang="en-US" sz="1800" i="1" dirty="0" smtClean="0"/>
              <a:t>don’t use cleanup(x) here</a:t>
            </a:r>
          </a:p>
          <a:p>
            <a:r>
              <a:rPr lang="en-US" sz="2400" dirty="0" smtClean="0"/>
              <a:t>1979 (paraphrased using modern terminology):</a:t>
            </a:r>
          </a:p>
          <a:p>
            <a:pPr lvl="1"/>
            <a:r>
              <a:rPr lang="en-US" sz="2000" dirty="0" smtClean="0"/>
              <a:t>A constructor establishes the run-time environment for member functions (incl. acquiring the resources needed) aka establish invariant</a:t>
            </a:r>
          </a:p>
          <a:p>
            <a:pPr lvl="1"/>
            <a:r>
              <a:rPr lang="en-US" sz="2000" dirty="0" smtClean="0"/>
              <a:t>A destructor reverses the action of the constructor (incl. releasing any resources owned)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Stroustrup - Simple - Cppcon'14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26471</TotalTime>
  <Words>2544</Words>
  <Application>Microsoft Office PowerPoint</Application>
  <PresentationFormat>On-screen Show (4:3)</PresentationFormat>
  <Paragraphs>748</Paragraphs>
  <Slides>60</Slides>
  <Notes>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Make Simple Tasks Simple!</vt:lpstr>
      <vt:lpstr>Abstract</vt:lpstr>
      <vt:lpstr>Executive Summary</vt:lpstr>
      <vt:lpstr>PowerPoint Presentation</vt:lpstr>
      <vt:lpstr>PowerPoint Presentation</vt:lpstr>
      <vt:lpstr>Overview</vt:lpstr>
      <vt:lpstr>Being too clever is not clever</vt:lpstr>
      <vt:lpstr>Make simple things simple!</vt:lpstr>
      <vt:lpstr>“Simplify” is not a new idea in C++</vt:lpstr>
      <vt:lpstr>Make simple things simple!</vt:lpstr>
      <vt:lpstr>Loops</vt:lpstr>
      <vt:lpstr>Loop example</vt:lpstr>
      <vt:lpstr>Loop example</vt:lpstr>
      <vt:lpstr>Loop example</vt:lpstr>
      <vt:lpstr>Loop example</vt:lpstr>
      <vt:lpstr>Loop example</vt:lpstr>
      <vt:lpstr>Loop example</vt:lpstr>
      <vt:lpstr>Loop example</vt:lpstr>
      <vt:lpstr>Loop example</vt:lpstr>
      <vt:lpstr>Resource Management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Resource management example</vt:lpstr>
      <vt:lpstr>Concepts</vt:lpstr>
      <vt:lpstr>Generic Programming</vt:lpstr>
      <vt:lpstr>Templates have problems</vt:lpstr>
      <vt:lpstr>Templates have been successful</vt:lpstr>
      <vt:lpstr>Remedies</vt:lpstr>
      <vt:lpstr>Generic Programming is just Programming</vt:lpstr>
      <vt:lpstr>How do we specify requirements for template arguments?</vt:lpstr>
      <vt:lpstr>Concepts</vt:lpstr>
      <vt:lpstr>Concepts </vt:lpstr>
      <vt:lpstr>Concepts</vt:lpstr>
      <vt:lpstr>Overloading on concepts</vt:lpstr>
      <vt:lpstr>Concepts work for lambdas</vt:lpstr>
      <vt:lpstr>auto is the least constrained concept</vt:lpstr>
      <vt:lpstr>Simplify!</vt:lpstr>
      <vt:lpstr>From a language point of view</vt:lpstr>
      <vt:lpstr>Challenges</vt:lpstr>
      <vt:lpstr>Misuse!</vt:lpstr>
      <vt:lpstr>Pick the low-hanging fruit</vt:lpstr>
      <vt:lpstr>What if you are not allowed to use C++11/C++14?</vt:lpstr>
      <vt:lpstr>Design for a (more) ideal language</vt:lpstr>
      <vt:lpstr>What next?</vt:lpstr>
      <vt:lpstr>C++ Information</vt:lpstr>
      <vt:lpstr>  Questions?</vt:lpstr>
      <vt:lpstr>Why is simplification useful?</vt:lpstr>
      <vt:lpstr>PowerPoint Presentation</vt:lpstr>
      <vt:lpstr>Concepts</vt:lpstr>
      <vt:lpstr>Why language/library rather than tools?</vt:lpstr>
      <vt:lpstr>Root cause (for good and bad)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Simple Tasks Simple!</dc:title>
  <dc:creator>bs</dc:creator>
  <cp:lastModifiedBy>bs</cp:lastModifiedBy>
  <cp:revision>140</cp:revision>
  <dcterms:created xsi:type="dcterms:W3CDTF">2006-08-16T00:00:00Z</dcterms:created>
  <dcterms:modified xsi:type="dcterms:W3CDTF">2014-09-09T21:45:12Z</dcterms:modified>
</cp:coreProperties>
</file>